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0.xml" ContentType="application/vnd.openxmlformats-officedocument.drawingml.diagramData+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 id="2147483682" r:id="rId2"/>
    <p:sldMasterId id="2147483680" r:id="rId3"/>
    <p:sldMasterId id="2147483684" r:id="rId4"/>
    <p:sldMasterId id="2147483686" r:id="rId5"/>
    <p:sldMasterId id="2147483688" r:id="rId6"/>
    <p:sldMasterId id="2147483690" r:id="rId7"/>
    <p:sldMasterId id="2147483694" r:id="rId8"/>
    <p:sldMasterId id="2147483692" r:id="rId9"/>
    <p:sldMasterId id="2147483696" r:id="rId10"/>
  </p:sldMasterIdLst>
  <p:notesMasterIdLst>
    <p:notesMasterId r:id="rId55"/>
  </p:notesMasterIdLst>
  <p:sldIdLst>
    <p:sldId id="256" r:id="rId11"/>
    <p:sldId id="266" r:id="rId12"/>
    <p:sldId id="262" r:id="rId13"/>
    <p:sldId id="302" r:id="rId14"/>
    <p:sldId id="303" r:id="rId15"/>
    <p:sldId id="268" r:id="rId16"/>
    <p:sldId id="257" r:id="rId17"/>
    <p:sldId id="263" r:id="rId18"/>
    <p:sldId id="267" r:id="rId19"/>
    <p:sldId id="270" r:id="rId20"/>
    <p:sldId id="271" r:id="rId21"/>
    <p:sldId id="269" r:id="rId22"/>
    <p:sldId id="272" r:id="rId23"/>
    <p:sldId id="273" r:id="rId24"/>
    <p:sldId id="275" r:id="rId25"/>
    <p:sldId id="274" r:id="rId26"/>
    <p:sldId id="259" r:id="rId27"/>
    <p:sldId id="278" r:id="rId28"/>
    <p:sldId id="276" r:id="rId29"/>
    <p:sldId id="277" r:id="rId30"/>
    <p:sldId id="279" r:id="rId31"/>
    <p:sldId id="280" r:id="rId32"/>
    <p:sldId id="260" r:id="rId33"/>
    <p:sldId id="282" r:id="rId34"/>
    <p:sldId id="283" r:id="rId35"/>
    <p:sldId id="286" r:id="rId36"/>
    <p:sldId id="265" r:id="rId37"/>
    <p:sldId id="288" r:id="rId38"/>
    <p:sldId id="289" r:id="rId39"/>
    <p:sldId id="290" r:id="rId40"/>
    <p:sldId id="292" r:id="rId41"/>
    <p:sldId id="293" r:id="rId42"/>
    <p:sldId id="294" r:id="rId43"/>
    <p:sldId id="287" r:id="rId44"/>
    <p:sldId id="291" r:id="rId45"/>
    <p:sldId id="295" r:id="rId46"/>
    <p:sldId id="296" r:id="rId47"/>
    <p:sldId id="297" r:id="rId48"/>
    <p:sldId id="300" r:id="rId49"/>
    <p:sldId id="298" r:id="rId50"/>
    <p:sldId id="299" r:id="rId51"/>
    <p:sldId id="284" r:id="rId52"/>
    <p:sldId id="261" r:id="rId53"/>
    <p:sldId id="301" r:id="rId5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BB17B369-9EFB-544F-9935-2D4C8550D6E2}">
          <p14:sldIdLst>
            <p14:sldId id="256"/>
            <p14:sldId id="266"/>
            <p14:sldId id="262"/>
            <p14:sldId id="302"/>
            <p14:sldId id="303"/>
            <p14:sldId id="268"/>
          </p14:sldIdLst>
        </p14:section>
        <p14:section name="fastMI" id="{00B13DFE-57C7-6E4F-AF0C-46485244DF01}">
          <p14:sldIdLst>
            <p14:sldId id="257"/>
            <p14:sldId id="263"/>
            <p14:sldId id="267"/>
            <p14:sldId id="270"/>
            <p14:sldId id="271"/>
            <p14:sldId id="269"/>
            <p14:sldId id="272"/>
            <p14:sldId id="273"/>
            <p14:sldId id="275"/>
            <p14:sldId id="274"/>
            <p14:sldId id="259"/>
            <p14:sldId id="278"/>
            <p14:sldId id="276"/>
            <p14:sldId id="277"/>
            <p14:sldId id="279"/>
            <p14:sldId id="280"/>
          </p14:sldIdLst>
        </p14:section>
        <p14:section name="Generative causality" id="{F4BBF237-3241-2845-B88C-765745F3F065}">
          <p14:sldIdLst>
            <p14:sldId id="260"/>
            <p14:sldId id="282"/>
            <p14:sldId id="283"/>
            <p14:sldId id="286"/>
            <p14:sldId id="265"/>
            <p14:sldId id="288"/>
            <p14:sldId id="289"/>
            <p14:sldId id="290"/>
            <p14:sldId id="292"/>
            <p14:sldId id="293"/>
            <p14:sldId id="294"/>
            <p14:sldId id="287"/>
            <p14:sldId id="291"/>
            <p14:sldId id="295"/>
            <p14:sldId id="296"/>
            <p14:sldId id="297"/>
            <p14:sldId id="300"/>
            <p14:sldId id="298"/>
            <p14:sldId id="299"/>
            <p14:sldId id="284"/>
            <p14:sldId id="261"/>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647"/>
    <a:srgbClr val="FACA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99"/>
    <p:restoredTop sz="84773"/>
  </p:normalViewPr>
  <p:slideViewPr>
    <p:cSldViewPr snapToGrid="0" snapToObjects="1">
      <p:cViewPr varScale="1">
        <p:scale>
          <a:sx n="182" d="100"/>
          <a:sy n="182" d="100"/>
        </p:scale>
        <p:origin x="12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s>
</file>

<file path=ppt/diagrams/_rels/data20.xml.rels><?xml version="1.0" encoding="UTF-8" standalone="yes"?>
<Relationships xmlns="http://schemas.openxmlformats.org/package/2006/relationships"><Relationship Id="rId1" Type="http://schemas.openxmlformats.org/officeDocument/2006/relationships/image" Target="../media/image170.png"/></Relationships>
</file>

<file path=ppt/diagrams/_rels/data4.xml.rels><?xml version="1.0" encoding="UTF-8" standalone="yes"?>
<Relationships xmlns="http://schemas.openxmlformats.org/package/2006/relationships"><Relationship Id="rId1" Type="http://schemas.openxmlformats.org/officeDocument/2006/relationships/image" Target="../media/image18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BFB74-D3A1-E149-98A8-BAFF03A91D82}" type="doc">
      <dgm:prSet loTypeId="urn:microsoft.com/office/officeart/2005/8/layout/pList2" loCatId="" qsTypeId="urn:microsoft.com/office/officeart/2005/8/quickstyle/simple1" qsCatId="simple" csTypeId="urn:microsoft.com/office/officeart/2005/8/colors/colorful1" csCatId="colorful" phldr="1"/>
      <dgm:spPr/>
    </dgm:pt>
    <dgm:pt modelId="{59523E99-38BB-224E-BB65-B8756313F02D}">
      <dgm:prSet phldrT="[Text]" custT="1"/>
      <dgm:spPr/>
      <dgm:t>
        <a:bodyPr anchor="ctr"/>
        <a:lstStyle/>
        <a:p>
          <a:pPr algn="ctr"/>
          <a:r>
            <a:rPr lang="en-US" sz="1800" dirty="0"/>
            <a:t>2014-2017</a:t>
          </a:r>
        </a:p>
        <a:p>
          <a:pPr algn="ctr"/>
          <a:r>
            <a:rPr lang="en-US" sz="1800" dirty="0" err="1"/>
            <a:t>B.Sc</a:t>
          </a:r>
          <a:r>
            <a:rPr lang="en-US" sz="1800" dirty="0"/>
            <a:t> in Statistics and Math</a:t>
          </a:r>
        </a:p>
        <a:p>
          <a:pPr algn="ctr"/>
          <a:endParaRPr lang="en-US" sz="1400" dirty="0"/>
        </a:p>
        <a:p>
          <a:pPr algn="ctr"/>
          <a:endParaRPr lang="en-US" sz="1400" dirty="0"/>
        </a:p>
      </dgm:t>
    </dgm:pt>
    <dgm:pt modelId="{8E7C273F-1BBB-9249-9288-0D53781A43BF}" type="parTrans" cxnId="{809CCB0D-0DCC-7149-93A6-DB7D74AE0192}">
      <dgm:prSet/>
      <dgm:spPr/>
      <dgm:t>
        <a:bodyPr/>
        <a:lstStyle/>
        <a:p>
          <a:endParaRPr lang="en-US"/>
        </a:p>
      </dgm:t>
    </dgm:pt>
    <dgm:pt modelId="{F711DBFF-0013-1843-B796-4FDB00E5471A}" type="sibTrans" cxnId="{809CCB0D-0DCC-7149-93A6-DB7D74AE0192}">
      <dgm:prSet/>
      <dgm:spPr/>
      <dgm:t>
        <a:bodyPr/>
        <a:lstStyle/>
        <a:p>
          <a:endParaRPr lang="en-US"/>
        </a:p>
      </dgm:t>
    </dgm:pt>
    <dgm:pt modelId="{BA04C931-6D96-8D4E-9924-5994C4713533}">
      <dgm:prSet phldrT="[Text]" custT="1"/>
      <dgm:spPr/>
      <dgm:t>
        <a:bodyPr anchor="ctr"/>
        <a:lstStyle/>
        <a:p>
          <a:pPr algn="ctr"/>
          <a:r>
            <a:rPr lang="en-US" sz="1800" dirty="0"/>
            <a:t>2017-19</a:t>
          </a:r>
        </a:p>
        <a:p>
          <a:pPr algn="ctr"/>
          <a:r>
            <a:rPr lang="en-US" sz="1800" dirty="0"/>
            <a:t>M.S. in Statistics</a:t>
          </a:r>
        </a:p>
        <a:p>
          <a:pPr algn="ctr"/>
          <a:endParaRPr lang="en-US" sz="1400" i="1" dirty="0"/>
        </a:p>
        <a:p>
          <a:pPr algn="ctr"/>
          <a:r>
            <a:rPr lang="en-US" sz="1400" b="1" i="1" dirty="0"/>
            <a:t>Information theory</a:t>
          </a:r>
          <a:endParaRPr lang="en-US" sz="1800" dirty="0"/>
        </a:p>
      </dgm:t>
    </dgm:pt>
    <dgm:pt modelId="{5AC69639-33E3-8249-AA1F-8618C89AEAB0}" type="parTrans" cxnId="{64BE6AF1-BF10-E540-A361-3CBA18FD8878}">
      <dgm:prSet/>
      <dgm:spPr/>
      <dgm:t>
        <a:bodyPr/>
        <a:lstStyle/>
        <a:p>
          <a:endParaRPr lang="en-US"/>
        </a:p>
      </dgm:t>
    </dgm:pt>
    <dgm:pt modelId="{95478E86-E25D-1A44-88E9-A3D7AE334200}" type="sibTrans" cxnId="{64BE6AF1-BF10-E540-A361-3CBA18FD8878}">
      <dgm:prSet/>
      <dgm:spPr/>
      <dgm:t>
        <a:bodyPr/>
        <a:lstStyle/>
        <a:p>
          <a:endParaRPr lang="en-US"/>
        </a:p>
      </dgm:t>
    </dgm:pt>
    <dgm:pt modelId="{08139176-F820-8B42-91C5-1E0A6ADD460D}">
      <dgm:prSet phldrT="[Text]" custT="1"/>
      <dgm:spPr/>
      <dgm:t>
        <a:bodyPr anchor="ctr"/>
        <a:lstStyle/>
        <a:p>
          <a:r>
            <a:rPr lang="en-US" sz="1800" dirty="0"/>
            <a:t>2019-24*</a:t>
          </a:r>
        </a:p>
        <a:p>
          <a:r>
            <a:rPr lang="en-US" sz="1800" dirty="0"/>
            <a:t>Ph.D. in Biostatistics</a:t>
          </a:r>
        </a:p>
        <a:p>
          <a:endParaRPr lang="en-US" sz="1400" i="1" dirty="0"/>
        </a:p>
        <a:p>
          <a:r>
            <a:rPr lang="en-US" sz="1400" b="1" i="1" dirty="0"/>
            <a:t>Causal inference</a:t>
          </a:r>
          <a:endParaRPr lang="en-US" sz="1400" dirty="0"/>
        </a:p>
      </dgm:t>
    </dgm:pt>
    <dgm:pt modelId="{34876CC3-E6B1-E94C-9E9D-AD13AB00361D}" type="parTrans" cxnId="{EF59C19C-879C-DE4A-86FE-C6D6908F3CDB}">
      <dgm:prSet/>
      <dgm:spPr/>
      <dgm:t>
        <a:bodyPr/>
        <a:lstStyle/>
        <a:p>
          <a:endParaRPr lang="en-US"/>
        </a:p>
      </dgm:t>
    </dgm:pt>
    <dgm:pt modelId="{C70B5173-CEF5-F340-AFDD-335340D6B222}" type="sibTrans" cxnId="{EF59C19C-879C-DE4A-86FE-C6D6908F3CDB}">
      <dgm:prSet/>
      <dgm:spPr/>
      <dgm:t>
        <a:bodyPr/>
        <a:lstStyle/>
        <a:p>
          <a:endParaRPr lang="en-US"/>
        </a:p>
      </dgm:t>
    </dgm:pt>
    <dgm:pt modelId="{A878DD9C-4DC7-6549-B419-3DDEBC5C5344}" type="pres">
      <dgm:prSet presAssocID="{880BFB74-D3A1-E149-98A8-BAFF03A91D82}" presName="Name0" presStyleCnt="0">
        <dgm:presLayoutVars>
          <dgm:dir/>
          <dgm:resizeHandles val="exact"/>
        </dgm:presLayoutVars>
      </dgm:prSet>
      <dgm:spPr/>
    </dgm:pt>
    <dgm:pt modelId="{B7D1F964-F32F-544C-ADD3-3D9A7F618C9F}" type="pres">
      <dgm:prSet presAssocID="{880BFB74-D3A1-E149-98A8-BAFF03A91D82}" presName="bkgdShp" presStyleLbl="alignAccFollowNode1" presStyleIdx="0" presStyleCnt="1"/>
      <dgm:spPr/>
    </dgm:pt>
    <dgm:pt modelId="{6B9C77FB-0A40-F044-83F6-48D16D846834}" type="pres">
      <dgm:prSet presAssocID="{880BFB74-D3A1-E149-98A8-BAFF03A91D82}" presName="linComp" presStyleCnt="0"/>
      <dgm:spPr/>
    </dgm:pt>
    <dgm:pt modelId="{761EFB3E-8FDA-A745-B367-C53A6EFB8CDB}" type="pres">
      <dgm:prSet presAssocID="{59523E99-38BB-224E-BB65-B8756313F02D}" presName="compNode" presStyleCnt="0"/>
      <dgm:spPr/>
    </dgm:pt>
    <dgm:pt modelId="{4A4A0B79-D482-614B-8A69-FBBF2E47E4AC}" type="pres">
      <dgm:prSet presAssocID="{59523E99-38BB-224E-BB65-B8756313F02D}" presName="node" presStyleLbl="node1" presStyleIdx="0" presStyleCnt="3">
        <dgm:presLayoutVars>
          <dgm:bulletEnabled val="1"/>
        </dgm:presLayoutVars>
      </dgm:prSet>
      <dgm:spPr/>
    </dgm:pt>
    <dgm:pt modelId="{E74732AC-8E57-8F4D-ACE7-F2419C6BAD43}" type="pres">
      <dgm:prSet presAssocID="{59523E99-38BB-224E-BB65-B8756313F02D}" presName="invisiNode" presStyleLbl="node1" presStyleIdx="0" presStyleCnt="3"/>
      <dgm:spPr/>
    </dgm:pt>
    <dgm:pt modelId="{2C2B8F4B-049E-B74C-B939-7B2F8493250B}" type="pres">
      <dgm:prSet presAssocID="{59523E99-38BB-224E-BB65-B8756313F02D}" presName="imagNode" presStyleLbl="fgImgPlace1" presStyleIdx="0" presStyleCnt="3"/>
      <dgm:spPr/>
    </dgm:pt>
    <dgm:pt modelId="{7C568E93-DC9A-3245-8B26-4C741F78345F}" type="pres">
      <dgm:prSet presAssocID="{F711DBFF-0013-1843-B796-4FDB00E5471A}" presName="sibTrans" presStyleLbl="sibTrans2D1" presStyleIdx="0" presStyleCnt="0"/>
      <dgm:spPr/>
    </dgm:pt>
    <dgm:pt modelId="{214A0AEC-AEBE-AD4F-9087-47695A28CA81}" type="pres">
      <dgm:prSet presAssocID="{BA04C931-6D96-8D4E-9924-5994C4713533}" presName="compNode" presStyleCnt="0"/>
      <dgm:spPr/>
    </dgm:pt>
    <dgm:pt modelId="{C8BED2B2-EF4D-A346-871E-443488B886FF}" type="pres">
      <dgm:prSet presAssocID="{BA04C931-6D96-8D4E-9924-5994C4713533}" presName="node" presStyleLbl="node1" presStyleIdx="1" presStyleCnt="3">
        <dgm:presLayoutVars>
          <dgm:bulletEnabled val="1"/>
        </dgm:presLayoutVars>
      </dgm:prSet>
      <dgm:spPr/>
    </dgm:pt>
    <dgm:pt modelId="{DD4F6BAE-667D-2C43-A000-198580FDE292}" type="pres">
      <dgm:prSet presAssocID="{BA04C931-6D96-8D4E-9924-5994C4713533}" presName="invisiNode" presStyleLbl="node1" presStyleIdx="1" presStyleCnt="3"/>
      <dgm:spPr/>
    </dgm:pt>
    <dgm:pt modelId="{BA827C1E-6DF4-0340-8D56-2755D1BEBDD9}" type="pres">
      <dgm:prSet presAssocID="{BA04C931-6D96-8D4E-9924-5994C4713533}" presName="imagNode" presStyleLbl="fgImgPlace1" presStyleIdx="1" presStyleCnt="3"/>
      <dgm:spPr/>
    </dgm:pt>
    <dgm:pt modelId="{02AADBEC-8425-424A-8562-3864104AA81B}" type="pres">
      <dgm:prSet presAssocID="{95478E86-E25D-1A44-88E9-A3D7AE334200}" presName="sibTrans" presStyleLbl="sibTrans2D1" presStyleIdx="0" presStyleCnt="0"/>
      <dgm:spPr/>
    </dgm:pt>
    <dgm:pt modelId="{A4FE1066-F8DB-6345-BED3-D9FE40DC4256}" type="pres">
      <dgm:prSet presAssocID="{08139176-F820-8B42-91C5-1E0A6ADD460D}" presName="compNode" presStyleCnt="0"/>
      <dgm:spPr/>
    </dgm:pt>
    <dgm:pt modelId="{77E0C9AB-514E-5E44-96BE-D561301D037B}" type="pres">
      <dgm:prSet presAssocID="{08139176-F820-8B42-91C5-1E0A6ADD460D}" presName="node" presStyleLbl="node1" presStyleIdx="2" presStyleCnt="3">
        <dgm:presLayoutVars>
          <dgm:bulletEnabled val="1"/>
        </dgm:presLayoutVars>
      </dgm:prSet>
      <dgm:spPr/>
    </dgm:pt>
    <dgm:pt modelId="{47BED606-EA38-3945-AB11-47F3066D80F3}" type="pres">
      <dgm:prSet presAssocID="{08139176-F820-8B42-91C5-1E0A6ADD460D}" presName="invisiNode" presStyleLbl="node1" presStyleIdx="2" presStyleCnt="3"/>
      <dgm:spPr/>
    </dgm:pt>
    <dgm:pt modelId="{D7C2D579-8DAE-1B46-A92B-2BAB83EAD63B}" type="pres">
      <dgm:prSet presAssocID="{08139176-F820-8B42-91C5-1E0A6ADD460D}" presName="imagNode" presStyleLbl="fgImgPlace1" presStyleIdx="2" presStyleCnt="3"/>
      <dgm:spPr/>
    </dgm:pt>
  </dgm:ptLst>
  <dgm:cxnLst>
    <dgm:cxn modelId="{809CCB0D-0DCC-7149-93A6-DB7D74AE0192}" srcId="{880BFB74-D3A1-E149-98A8-BAFF03A91D82}" destId="{59523E99-38BB-224E-BB65-B8756313F02D}" srcOrd="0" destOrd="0" parTransId="{8E7C273F-1BBB-9249-9288-0D53781A43BF}" sibTransId="{F711DBFF-0013-1843-B796-4FDB00E5471A}"/>
    <dgm:cxn modelId="{4DB6B624-89BE-924B-B843-0DFCA92F3096}" type="presOf" srcId="{880BFB74-D3A1-E149-98A8-BAFF03A91D82}" destId="{A878DD9C-4DC7-6549-B419-3DDEBC5C5344}" srcOrd="0" destOrd="0" presId="urn:microsoft.com/office/officeart/2005/8/layout/pList2"/>
    <dgm:cxn modelId="{46377150-9551-EC45-8CBB-B77BF5F08A05}" type="presOf" srcId="{95478E86-E25D-1A44-88E9-A3D7AE334200}" destId="{02AADBEC-8425-424A-8562-3864104AA81B}" srcOrd="0" destOrd="0" presId="urn:microsoft.com/office/officeart/2005/8/layout/pList2"/>
    <dgm:cxn modelId="{4467505B-C0BC-3146-BE50-D1FDBC54F72B}" type="presOf" srcId="{BA04C931-6D96-8D4E-9924-5994C4713533}" destId="{C8BED2B2-EF4D-A346-871E-443488B886FF}" srcOrd="0" destOrd="0" presId="urn:microsoft.com/office/officeart/2005/8/layout/pList2"/>
    <dgm:cxn modelId="{AAF49564-E2DF-BD4E-A76E-631F43D54BDF}" type="presOf" srcId="{59523E99-38BB-224E-BB65-B8756313F02D}" destId="{4A4A0B79-D482-614B-8A69-FBBF2E47E4AC}" srcOrd="0" destOrd="0" presId="urn:microsoft.com/office/officeart/2005/8/layout/pList2"/>
    <dgm:cxn modelId="{EF59C19C-879C-DE4A-86FE-C6D6908F3CDB}" srcId="{880BFB74-D3A1-E149-98A8-BAFF03A91D82}" destId="{08139176-F820-8B42-91C5-1E0A6ADD460D}" srcOrd="2" destOrd="0" parTransId="{34876CC3-E6B1-E94C-9E9D-AD13AB00361D}" sibTransId="{C70B5173-CEF5-F340-AFDD-335340D6B222}"/>
    <dgm:cxn modelId="{A7BD98D2-6CD6-FD4B-BC3B-77314F9E7721}" type="presOf" srcId="{08139176-F820-8B42-91C5-1E0A6ADD460D}" destId="{77E0C9AB-514E-5E44-96BE-D561301D037B}" srcOrd="0" destOrd="0" presId="urn:microsoft.com/office/officeart/2005/8/layout/pList2"/>
    <dgm:cxn modelId="{64BE6AF1-BF10-E540-A361-3CBA18FD8878}" srcId="{880BFB74-D3A1-E149-98A8-BAFF03A91D82}" destId="{BA04C931-6D96-8D4E-9924-5994C4713533}" srcOrd="1" destOrd="0" parTransId="{5AC69639-33E3-8249-AA1F-8618C89AEAB0}" sibTransId="{95478E86-E25D-1A44-88E9-A3D7AE334200}"/>
    <dgm:cxn modelId="{CFD0DFFB-DE63-A14B-AE63-2C194742CE2B}" type="presOf" srcId="{F711DBFF-0013-1843-B796-4FDB00E5471A}" destId="{7C568E93-DC9A-3245-8B26-4C741F78345F}" srcOrd="0" destOrd="0" presId="urn:microsoft.com/office/officeart/2005/8/layout/pList2"/>
    <dgm:cxn modelId="{B17054D0-EB0C-F344-97A0-D2BBE2E09284}" type="presParOf" srcId="{A878DD9C-4DC7-6549-B419-3DDEBC5C5344}" destId="{B7D1F964-F32F-544C-ADD3-3D9A7F618C9F}" srcOrd="0" destOrd="0" presId="urn:microsoft.com/office/officeart/2005/8/layout/pList2"/>
    <dgm:cxn modelId="{177D38D2-AD99-F047-9EFD-55EC46962C26}" type="presParOf" srcId="{A878DD9C-4DC7-6549-B419-3DDEBC5C5344}" destId="{6B9C77FB-0A40-F044-83F6-48D16D846834}" srcOrd="1" destOrd="0" presId="urn:microsoft.com/office/officeart/2005/8/layout/pList2"/>
    <dgm:cxn modelId="{1C2C26DA-56BE-0E41-BF4C-A8605FB5F02F}" type="presParOf" srcId="{6B9C77FB-0A40-F044-83F6-48D16D846834}" destId="{761EFB3E-8FDA-A745-B367-C53A6EFB8CDB}" srcOrd="0" destOrd="0" presId="urn:microsoft.com/office/officeart/2005/8/layout/pList2"/>
    <dgm:cxn modelId="{A1AD0EB5-CEE2-9E4B-AD14-7C3A0DC7B229}" type="presParOf" srcId="{761EFB3E-8FDA-A745-B367-C53A6EFB8CDB}" destId="{4A4A0B79-D482-614B-8A69-FBBF2E47E4AC}" srcOrd="0" destOrd="0" presId="urn:microsoft.com/office/officeart/2005/8/layout/pList2"/>
    <dgm:cxn modelId="{BA8A479D-17B4-8941-9C46-35808691E1FF}" type="presParOf" srcId="{761EFB3E-8FDA-A745-B367-C53A6EFB8CDB}" destId="{E74732AC-8E57-8F4D-ACE7-F2419C6BAD43}" srcOrd="1" destOrd="0" presId="urn:microsoft.com/office/officeart/2005/8/layout/pList2"/>
    <dgm:cxn modelId="{FD3AD407-1CB8-A74E-A696-143D1F04013C}" type="presParOf" srcId="{761EFB3E-8FDA-A745-B367-C53A6EFB8CDB}" destId="{2C2B8F4B-049E-B74C-B939-7B2F8493250B}" srcOrd="2" destOrd="0" presId="urn:microsoft.com/office/officeart/2005/8/layout/pList2"/>
    <dgm:cxn modelId="{167F9809-0A2F-A84C-A25F-B5C8A24BEAFE}" type="presParOf" srcId="{6B9C77FB-0A40-F044-83F6-48D16D846834}" destId="{7C568E93-DC9A-3245-8B26-4C741F78345F}" srcOrd="1" destOrd="0" presId="urn:microsoft.com/office/officeart/2005/8/layout/pList2"/>
    <dgm:cxn modelId="{1F649EBF-DC70-CF43-AFF0-4FBC9143A07F}" type="presParOf" srcId="{6B9C77FB-0A40-F044-83F6-48D16D846834}" destId="{214A0AEC-AEBE-AD4F-9087-47695A28CA81}" srcOrd="2" destOrd="0" presId="urn:microsoft.com/office/officeart/2005/8/layout/pList2"/>
    <dgm:cxn modelId="{89B379F9-F0E6-EE4A-80F7-431511CF30C9}" type="presParOf" srcId="{214A0AEC-AEBE-AD4F-9087-47695A28CA81}" destId="{C8BED2B2-EF4D-A346-871E-443488B886FF}" srcOrd="0" destOrd="0" presId="urn:microsoft.com/office/officeart/2005/8/layout/pList2"/>
    <dgm:cxn modelId="{D3F36B7E-8E6F-0F44-A546-D2642D05501C}" type="presParOf" srcId="{214A0AEC-AEBE-AD4F-9087-47695A28CA81}" destId="{DD4F6BAE-667D-2C43-A000-198580FDE292}" srcOrd="1" destOrd="0" presId="urn:microsoft.com/office/officeart/2005/8/layout/pList2"/>
    <dgm:cxn modelId="{47E8E06F-510A-2446-AA43-4D5B48711D9A}" type="presParOf" srcId="{214A0AEC-AEBE-AD4F-9087-47695A28CA81}" destId="{BA827C1E-6DF4-0340-8D56-2755D1BEBDD9}" srcOrd="2" destOrd="0" presId="urn:microsoft.com/office/officeart/2005/8/layout/pList2"/>
    <dgm:cxn modelId="{45AF33BC-FC8E-7441-B49E-01B64EE0E6CF}" type="presParOf" srcId="{6B9C77FB-0A40-F044-83F6-48D16D846834}" destId="{02AADBEC-8425-424A-8562-3864104AA81B}" srcOrd="3" destOrd="0" presId="urn:microsoft.com/office/officeart/2005/8/layout/pList2"/>
    <dgm:cxn modelId="{11815345-5F04-E941-AE5F-AF95A77CBF57}" type="presParOf" srcId="{6B9C77FB-0A40-F044-83F6-48D16D846834}" destId="{A4FE1066-F8DB-6345-BED3-D9FE40DC4256}" srcOrd="4" destOrd="0" presId="urn:microsoft.com/office/officeart/2005/8/layout/pList2"/>
    <dgm:cxn modelId="{513E894B-D00D-5A40-AA01-E61178359F58}" type="presParOf" srcId="{A4FE1066-F8DB-6345-BED3-D9FE40DC4256}" destId="{77E0C9AB-514E-5E44-96BE-D561301D037B}" srcOrd="0" destOrd="0" presId="urn:microsoft.com/office/officeart/2005/8/layout/pList2"/>
    <dgm:cxn modelId="{3CA0E362-9B3E-D44A-93DE-4C79A05D4A94}" type="presParOf" srcId="{A4FE1066-F8DB-6345-BED3-D9FE40DC4256}" destId="{47BED606-EA38-3945-AB11-47F3066D80F3}" srcOrd="1" destOrd="0" presId="urn:microsoft.com/office/officeart/2005/8/layout/pList2"/>
    <dgm:cxn modelId="{2EC97057-85D7-044C-912C-D92B8EDD75D0}" type="presParOf" srcId="{A4FE1066-F8DB-6345-BED3-D9FE40DC4256}" destId="{D7C2D579-8DAE-1B46-A92B-2BAB83EAD63B}"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2BF43244-B024-8B4B-B0F0-6CAE42C4CB19}">
          <dgm:prSet phldrT="[Text]" custT="1"/>
          <dgm:spPr>
            <a:solidFill>
              <a:schemeClr val="tx1"/>
            </a:solidFill>
            <a:ln>
              <a:solidFill>
                <a:schemeClr val="tx1"/>
              </a:solidFill>
            </a:ln>
          </dgm:spPr>
          <dgm:t>
            <a:bodyPr/>
            <a:lstStyle/>
            <a:p>
              <a14:m>
                <m:oMath xmlns:m="http://schemas.openxmlformats.org/officeDocument/2006/math">
                  <m:r>
                    <a:rPr lang="en-US" sz="1200" b="0" i="1" smtClean="0">
                      <a:solidFill>
                        <a:schemeClr val="bg1"/>
                      </a:solidFill>
                      <a:latin typeface="Cambria Math" panose="02040503050406030204" pitchFamily="18" charset="0"/>
                    </a:rPr>
                    <m:t>𝑀𝐼</m:t>
                  </m:r>
                </m:oMath>
              </a14:m>
              <a:r>
                <a:rPr lang="en-US" sz="1200" dirty="0">
                  <a:solidFill>
                    <a:schemeClr val="bg1"/>
                  </a:solidFill>
                </a:rPr>
                <a:t> </a:t>
              </a:r>
              <a:r>
                <a:rPr lang="en-US" sz="1200" dirty="0"/>
                <a:t>estimation techniques</a:t>
              </a:r>
            </a:p>
          </dgm:t>
        </dgm:pt>
      </mc:Choice>
      <mc:Fallback xmlns="">
        <dgm:pt modelId="{2BF43244-B024-8B4B-B0F0-6CAE42C4CB19}">
          <dgm:prSet phldrT="[Text]" custT="1"/>
          <dgm:spPr>
            <a:solidFill>
              <a:schemeClr val="tx1"/>
            </a:solidFill>
            <a:ln>
              <a:solidFill>
                <a:schemeClr val="tx1"/>
              </a:solidFill>
            </a:ln>
          </dgm:spPr>
          <dgm:t>
            <a:bodyPr/>
            <a:lstStyle/>
            <a:p>
              <a:r>
                <a:rPr lang="en-US" sz="1200" b="0" i="0">
                  <a:solidFill>
                    <a:schemeClr val="bg1"/>
                  </a:solidFill>
                  <a:latin typeface="Cambria Math" panose="02040503050406030204" pitchFamily="18" charset="0"/>
                </a:rPr>
                <a:t>𝑀𝐼</a:t>
              </a:r>
              <a:r>
                <a:rPr lang="en-US" sz="1200" dirty="0">
                  <a:solidFill>
                    <a:schemeClr val="bg1"/>
                  </a:solidFill>
                </a:rPr>
                <a:t> </a:t>
              </a:r>
              <a:r>
                <a:rPr lang="en-US" sz="1200" dirty="0"/>
                <a:t>estimation techniques</a:t>
              </a:r>
            </a:p>
          </dgm:t>
        </dgm:pt>
      </mc:Fallback>
    </mc:AlternateConten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FF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FF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FF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FF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2BF43244-B024-8B4B-B0F0-6CAE42C4CB19}">
      <dgm:prSet phldrT="[Text]" custT="1"/>
      <dgm:spPr>
        <a:blipFill>
          <a:blip xmlns:r="http://schemas.openxmlformats.org/officeDocument/2006/relationships" r:embed="rId1"/>
          <a:stretch>
            <a:fillRect r="-2963" b="-8000"/>
          </a:stretch>
        </a:blipFill>
        <a:ln>
          <a:solidFill>
            <a:schemeClr val="tx1"/>
          </a:solidFill>
        </a:ln>
      </dgm:spPr>
      <dgm:t>
        <a:bodyPr/>
        <a:lstStyle/>
        <a:p>
          <a:r>
            <a:rPr lang="en-US">
              <a:noFill/>
            </a:rPr>
            <a:t> </a:t>
          </a:r>
        </a:p>
      </dgm:t>
    </dgm:p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FF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FF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FF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FF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2BF43244-B024-8B4B-B0F0-6CAE42C4CB19}">
          <dgm:prSet phldrT="[Text]" custT="1"/>
          <dgm:spPr>
            <a:solidFill>
              <a:schemeClr val="tx1"/>
            </a:solidFill>
            <a:ln>
              <a:solidFill>
                <a:schemeClr val="tx1"/>
              </a:solidFill>
            </a:ln>
          </dgm:spPr>
          <dgm:t>
            <a:bodyPr/>
            <a:lstStyle/>
            <a:p>
              <a14:m>
                <m:oMath xmlns:m="http://schemas.openxmlformats.org/officeDocument/2006/math">
                  <m:r>
                    <a:rPr lang="en-US" sz="1200" b="0" i="1" smtClean="0">
                      <a:solidFill>
                        <a:schemeClr val="bg1"/>
                      </a:solidFill>
                      <a:latin typeface="Cambria Math" panose="02040503050406030204" pitchFamily="18" charset="0"/>
                    </a:rPr>
                    <m:t>𝑀𝐼</m:t>
                  </m:r>
                </m:oMath>
              </a14:m>
              <a:r>
                <a:rPr lang="en-US" sz="1200" dirty="0">
                  <a:solidFill>
                    <a:schemeClr val="bg1"/>
                  </a:solidFill>
                </a:rPr>
                <a:t> </a:t>
              </a:r>
              <a:r>
                <a:rPr lang="en-US" sz="1200" dirty="0"/>
                <a:t>estimation techniques</a:t>
              </a:r>
            </a:p>
          </dgm:t>
        </dgm:pt>
      </mc:Choice>
      <mc:Fallback xmlns="">
        <dgm:pt modelId="{2BF43244-B024-8B4B-B0F0-6CAE42C4CB19}">
          <dgm:prSet phldrT="[Text]" custT="1"/>
          <dgm:spPr>
            <a:solidFill>
              <a:schemeClr val="tx1"/>
            </a:solidFill>
            <a:ln>
              <a:solidFill>
                <a:schemeClr val="tx1"/>
              </a:solidFill>
            </a:ln>
          </dgm:spPr>
          <dgm:t>
            <a:bodyPr/>
            <a:lstStyle/>
            <a:p>
              <a:r>
                <a:rPr lang="en-US" sz="1200" b="0" i="0">
                  <a:solidFill>
                    <a:schemeClr val="bg1"/>
                  </a:solidFill>
                  <a:latin typeface="Cambria Math" panose="02040503050406030204" pitchFamily="18" charset="0"/>
                </a:rPr>
                <a:t>𝑀𝐼</a:t>
              </a:r>
              <a:r>
                <a:rPr lang="en-US" sz="1200" dirty="0">
                  <a:solidFill>
                    <a:schemeClr val="bg1"/>
                  </a:solidFill>
                </a:rPr>
                <a:t> </a:t>
              </a:r>
              <a:r>
                <a:rPr lang="en-US" sz="1200" dirty="0"/>
                <a:t>estimation techniques</a:t>
              </a:r>
            </a:p>
          </dgm:t>
        </dgm:pt>
      </mc:Fallback>
    </mc:AlternateConten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ED4C8FC-B788-6D45-8171-77DA070B3B3A}">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endParaRPr lang="en-US" sz="1200" dirty="0">
            <a:solidFill>
              <a:schemeClr val="tx1"/>
            </a:solidFill>
          </a:endParaRPr>
        </a:p>
      </dgm:t>
    </dgm:pt>
    <dgm:pt modelId="{E3771D91-7206-A54E-B112-90764419E79B}" type="parTrans" cxnId="{349474E1-CBBB-7142-89D4-AFDEA1EAAF50}">
      <dgm:prSet/>
      <dgm:spPr>
        <a:ln>
          <a:solidFill>
            <a:schemeClr val="tx1"/>
          </a:solidFill>
        </a:ln>
      </dgm:spPr>
      <dgm:t>
        <a:bodyPr/>
        <a:lstStyle/>
        <a:p>
          <a:endParaRPr lang="en-US"/>
        </a:p>
      </dgm:t>
    </dgm:pt>
    <dgm:pt modelId="{ED1C981A-AFAD-D242-8CB0-8440894E40E1}" type="sibTrans" cxnId="{349474E1-CBBB-7142-89D4-AFDEA1EAAF50}">
      <dgm:prSet/>
      <dgm:spPr/>
      <dgm:t>
        <a:bodyPr/>
        <a:lstStyle/>
        <a:p>
          <a:endParaRPr lang="en-US"/>
        </a:p>
      </dgm:t>
    </dgm:pt>
    <dgm:pt modelId="{0DD130FC-1C5A-B146-AD41-552C86C70E81}">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endParaRPr lang="en-US" sz="1200" dirty="0">
            <a:solidFill>
              <a:schemeClr val="tx1"/>
            </a:solidFill>
          </a:endParaRPr>
        </a:p>
      </dgm:t>
    </dgm:pt>
    <dgm:pt modelId="{0E50D448-7011-9B4E-A78B-8049FBA90CA0}" type="parTrans" cxnId="{82FE9A5A-32CD-2E4F-8D31-71CDBD7587C0}">
      <dgm:prSet/>
      <dgm:spPr>
        <a:ln>
          <a:solidFill>
            <a:schemeClr val="tx1"/>
          </a:solidFill>
        </a:ln>
      </dgm:spPr>
      <dgm:t>
        <a:bodyPr/>
        <a:lstStyle/>
        <a:p>
          <a:endParaRPr lang="en-US"/>
        </a:p>
      </dgm:t>
    </dgm:pt>
    <dgm:pt modelId="{92380318-FC3F-564E-8D00-1EA5956B140D}" type="sibTrans" cxnId="{82FE9A5A-32CD-2E4F-8D31-71CDBD7587C0}">
      <dgm:prSet/>
      <dgm:spPr/>
      <dgm:t>
        <a:bodyPr/>
        <a:lstStyle/>
        <a:p>
          <a:endParaRPr lang="en-US"/>
        </a:p>
      </dgm:t>
    </dgm:pt>
    <dgm:pt modelId="{07A73335-CC84-AF40-BF1D-44632846BC09}">
      <dgm:prSet phldrT="[Text]" custT="1"/>
      <dgm:spPr>
        <a:solidFill>
          <a:schemeClr val="accent4"/>
        </a:solidFill>
        <a:ln>
          <a:solidFill>
            <a:schemeClr val="tx1"/>
          </a:solidFill>
        </a:ln>
      </dgm:spPr>
      <dgm:t>
        <a:bodyPr/>
        <a:lstStyle/>
        <a:p>
          <a:r>
            <a:rPr lang="en-US" sz="1200" b="1" dirty="0" err="1">
              <a:solidFill>
                <a:schemeClr val="tx1"/>
              </a:solidFill>
              <a:latin typeface="Courier New" panose="02070309020205020404" pitchFamily="49" charset="0"/>
              <a:cs typeface="Courier New" panose="02070309020205020404" pitchFamily="49" charset="0"/>
            </a:rPr>
            <a:t>fastMI</a:t>
          </a:r>
          <a:r>
            <a:rPr lang="en-US" sz="1200" dirty="0">
              <a:solidFill>
                <a:schemeClr val="tx1"/>
              </a:solidFill>
            </a:rPr>
            <a:t> </a:t>
          </a:r>
        </a:p>
        <a:p>
          <a:r>
            <a:rPr lang="en-US" sz="1200" dirty="0">
              <a:solidFill>
                <a:schemeClr val="tx1"/>
              </a:solidFill>
            </a:rPr>
            <a:t>(Purkayastha and Song (2023a))</a:t>
          </a:r>
        </a:p>
      </dgm:t>
    </dgm:pt>
    <dgm:pt modelId="{07DEE64F-A333-DD49-83FF-812C1B5C55A9}" type="parTrans" cxnId="{1EDEA0B0-CBCE-F745-8C8B-6E9926D88DE4}">
      <dgm:prSet/>
      <dgm:spPr>
        <a:ln>
          <a:solidFill>
            <a:schemeClr val="tx1"/>
          </a:solidFill>
        </a:ln>
      </dgm:spPr>
      <dgm:t>
        <a:bodyPr/>
        <a:lstStyle/>
        <a:p>
          <a:endParaRPr lang="en-US"/>
        </a:p>
      </dgm:t>
    </dgm:pt>
    <dgm:pt modelId="{D3286044-0902-A840-8BE9-DB5D7B45D68A}" type="sibTrans" cxnId="{1EDEA0B0-CBCE-F745-8C8B-6E9926D88DE4}">
      <dgm:prSet/>
      <dgm:spPr/>
      <dgm:t>
        <a:bodyPr/>
        <a:lstStyle/>
        <a:p>
          <a:endParaRPr lang="en-US"/>
        </a:p>
      </dgm:t>
    </dgm:pt>
    <dgm:pt modelId="{2EE91FD0-4588-E64A-A1DB-56E0E10B1E65}">
      <dgm:prSet phldrT="[Text]" custT="1"/>
      <dgm:spPr>
        <a:solidFill>
          <a:srgbClr val="00B050"/>
        </a:solidFill>
        <a:ln>
          <a:solidFill>
            <a:schemeClr val="tx1"/>
          </a:solidFill>
        </a:ln>
      </dgm:spPr>
      <dgm:t>
        <a:bodyPr/>
        <a:lstStyle/>
        <a:p>
          <a:r>
            <a:rPr lang="en-US" sz="1200" dirty="0"/>
            <a:t>Fast Fourier transform-based estimation: </a:t>
          </a:r>
          <a:r>
            <a:rPr lang="en-US" sz="1200" b="1" dirty="0"/>
            <a:t>no tuning required</a:t>
          </a:r>
          <a:r>
            <a:rPr lang="en-US" sz="1200" dirty="0"/>
            <a:t>! </a:t>
          </a:r>
        </a:p>
      </dgm:t>
    </dgm:pt>
    <dgm:pt modelId="{6CD51430-70B0-4E4D-8735-9FF272BA0496}" type="parTrans" cxnId="{3AA85955-B744-1949-AEC7-FE6716B9E8E0}">
      <dgm:prSet/>
      <dgm:spPr>
        <a:ln>
          <a:solidFill>
            <a:schemeClr val="tx1"/>
          </a:solidFill>
        </a:ln>
      </dgm:spPr>
      <dgm:t>
        <a:bodyPr/>
        <a:lstStyle/>
        <a:p>
          <a:endParaRPr lang="en-US"/>
        </a:p>
      </dgm:t>
    </dgm:pt>
    <dgm:pt modelId="{4218949B-C9B1-C84F-A0C8-4D3A93C4C404}" type="sibTrans" cxnId="{3AA85955-B744-1949-AEC7-FE6716B9E8E0}">
      <dgm:prSet/>
      <dgm:spPr/>
      <dgm:t>
        <a:bodyPr/>
        <a:lstStyle/>
        <a:p>
          <a:endParaRPr lang="en-US"/>
        </a:p>
      </dgm:t>
    </dgm:pt>
    <dgm:pt modelId="{2F818FD8-3D7F-8A4E-B252-0AD129DD1E09}">
      <dgm:prSet phldrT="[Text]" custT="1"/>
      <dgm:spPr>
        <a:solidFill>
          <a:srgbClr val="00B050"/>
        </a:solidFill>
        <a:ln>
          <a:solidFill>
            <a:schemeClr val="tx1"/>
          </a:solidFill>
        </a:ln>
      </dgm:spPr>
      <dgm:t>
        <a:bodyPr/>
        <a:lstStyle/>
        <a:p>
          <a:r>
            <a:rPr lang="en-US" sz="1200" dirty="0"/>
            <a:t>Consistent estimator!</a:t>
          </a:r>
        </a:p>
      </dgm:t>
    </dgm:pt>
    <dgm:pt modelId="{91A705CB-B2A2-F543-9DA9-6C5D168937B2}" type="parTrans" cxnId="{BF1DCA7E-078B-A549-9FC5-9A2820F30CF8}">
      <dgm:prSet/>
      <dgm:spPr>
        <a:ln>
          <a:solidFill>
            <a:schemeClr val="tx1"/>
          </a:solidFill>
        </a:ln>
      </dgm:spPr>
      <dgm:t>
        <a:bodyPr/>
        <a:lstStyle/>
        <a:p>
          <a:endParaRPr lang="en-US"/>
        </a:p>
      </dgm:t>
    </dgm:pt>
    <dgm:pt modelId="{894EF8DA-FC40-F04E-9A9C-BCD1B30C840C}" type="sibTrans" cxnId="{BF1DCA7E-078B-A549-9FC5-9A2820F30CF8}">
      <dgm:prSet/>
      <dgm:spPr/>
      <dgm:t>
        <a:bodyPr/>
        <a:lstStyle/>
        <a:p>
          <a:endParaRPr lang="en-US"/>
        </a:p>
      </dgm:t>
    </dgm:pt>
    <dgm:pt modelId="{D468A180-B062-5343-B468-153036BCAD81}">
      <dgm:prSet phldrT="[Text]" custT="1"/>
      <dgm:spPr>
        <a:solidFill>
          <a:srgbClr val="00B050"/>
        </a:solidFill>
        <a:ln>
          <a:solidFill>
            <a:schemeClr val="tx1"/>
          </a:solidFill>
        </a:ln>
      </dgm:spPr>
      <dgm:t>
        <a:bodyPr/>
        <a:lstStyle/>
        <a:p>
          <a:r>
            <a:rPr lang="en-US" sz="1200" dirty="0"/>
            <a:t>Improved accuracy. </a:t>
          </a:r>
        </a:p>
      </dgm:t>
    </dgm:pt>
    <dgm:pt modelId="{C4D92F4F-0D5F-B84B-823F-35A6EE3F9B10}" type="parTrans" cxnId="{4F8AFB39-6127-6945-B841-2B3A213BF7CD}">
      <dgm:prSet/>
      <dgm:spPr>
        <a:ln>
          <a:solidFill>
            <a:schemeClr val="tx1"/>
          </a:solidFill>
        </a:ln>
      </dgm:spPr>
      <dgm:t>
        <a:bodyPr/>
        <a:lstStyle/>
        <a:p>
          <a:endParaRPr lang="en-US"/>
        </a:p>
      </dgm:t>
    </dgm:pt>
    <dgm:pt modelId="{AEFD0661-3ADC-2B43-B583-DD812B076A27}" type="sibTrans" cxnId="{4F8AFB39-6127-6945-B841-2B3A213BF7CD}">
      <dgm:prSet/>
      <dgm:spPr/>
      <dgm:t>
        <a:bodyPr/>
        <a:lstStyle/>
        <a:p>
          <a:endParaRPr lang="en-US"/>
        </a:p>
      </dgm:t>
    </dgm:pt>
    <dgm:pt modelId="{CF441071-E622-9B48-B28B-BF791AFDE8ED}">
      <dgm:prSet phldrT="[Text]" custT="1"/>
      <dgm:spPr>
        <a:solidFill>
          <a:srgbClr val="00B050"/>
        </a:solidFill>
        <a:ln>
          <a:solidFill>
            <a:schemeClr val="tx1"/>
          </a:solidFill>
        </a:ln>
      </dgm:spPr>
      <dgm:t>
        <a:bodyPr/>
        <a:lstStyle/>
        <a:p>
          <a:r>
            <a:rPr lang="en-US" sz="1200" dirty="0"/>
            <a:t>Better statistical power when testing for association.</a:t>
          </a:r>
        </a:p>
      </dgm:t>
    </dgm:pt>
    <dgm:pt modelId="{D1E92150-365F-3844-A91C-B6F68A7ECBB1}" type="parTrans" cxnId="{EDB6C7A6-63AE-9E40-93D4-5A0E80B41BBD}">
      <dgm:prSet/>
      <dgm:spPr>
        <a:ln>
          <a:solidFill>
            <a:schemeClr val="tx1"/>
          </a:solidFill>
        </a:ln>
      </dgm:spPr>
      <dgm:t>
        <a:bodyPr/>
        <a:lstStyle/>
        <a:p>
          <a:endParaRPr lang="en-US"/>
        </a:p>
      </dgm:t>
    </dgm:pt>
    <dgm:pt modelId="{F3828B22-151D-D846-B6D5-B790BE827780}" type="sibTrans" cxnId="{EDB6C7A6-63AE-9E40-93D4-5A0E80B41BBD}">
      <dgm:prSet/>
      <dgm:spPr/>
      <dgm:t>
        <a:bodyPr/>
        <a:lstStyle/>
        <a:p>
          <a:endParaRPr lang="en-US"/>
        </a:p>
      </dgm:t>
    </dgm:pt>
    <dgm:pt modelId="{F6300AB5-599C-FA4D-B47C-E3EF27868481}">
      <dgm:prSet phldrT="[Text]" custT="1"/>
      <dgm:spPr>
        <a:solidFill>
          <a:srgbClr val="C00000"/>
        </a:solidFill>
        <a:ln>
          <a:solidFill>
            <a:schemeClr val="tx1"/>
          </a:solidFill>
        </a:ln>
      </dgm:spPr>
      <dgm:t>
        <a:bodyPr/>
        <a:lstStyle/>
        <a:p>
          <a:r>
            <a:rPr lang="en-US" sz="1200" dirty="0"/>
            <a:t>R package available!</a:t>
          </a:r>
        </a:p>
      </dgm:t>
    </dgm:pt>
    <dgm:pt modelId="{B6CEFAB1-E8BD-4D49-8E2A-51435AA27C9E}" type="parTrans" cxnId="{C8432D47-F00A-7247-A7AD-A68856CFA004}">
      <dgm:prSet/>
      <dgm:spPr>
        <a:ln>
          <a:solidFill>
            <a:schemeClr val="tx1"/>
          </a:solidFill>
        </a:ln>
      </dgm:spPr>
      <dgm:t>
        <a:bodyPr/>
        <a:lstStyle/>
        <a:p>
          <a:endParaRPr lang="en-US"/>
        </a:p>
      </dgm:t>
    </dgm:pt>
    <dgm:pt modelId="{75F12308-190D-4944-B4D8-43140DFC2A25}" type="sibTrans" cxnId="{C8432D47-F00A-7247-A7AD-A68856CFA00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72865">
        <dgm:presLayoutVars>
          <dgm:chPref val="3"/>
        </dgm:presLayoutVars>
      </dgm:prSet>
      <dgm:spPr/>
    </dgm:pt>
    <dgm:pt modelId="{86352D23-EF0D-4241-A59E-248556496ED1}" type="pres">
      <dgm:prSet presAssocID="{2BF43244-B024-8B4B-B0F0-6CAE42C4CB19}" presName="level2hierChild" presStyleCnt="0"/>
      <dgm:spPr/>
    </dgm:pt>
    <dgm:pt modelId="{1F4469E6-9A41-8841-94FD-7D7309345246}" type="pres">
      <dgm:prSet presAssocID="{E3771D91-7206-A54E-B112-90764419E79B}" presName="conn2-1" presStyleLbl="parChTrans1D2" presStyleIdx="0" presStyleCnt="3"/>
      <dgm:spPr/>
    </dgm:pt>
    <dgm:pt modelId="{9B7C5E1C-8E01-9B41-A9DB-80330221802C}" type="pres">
      <dgm:prSet presAssocID="{E3771D91-7206-A54E-B112-90764419E79B}" presName="connTx" presStyleLbl="parChTrans1D2" presStyleIdx="0" presStyleCnt="3"/>
      <dgm:spPr/>
    </dgm:pt>
    <dgm:pt modelId="{55D16B47-8EA6-454F-967C-92E59A5D5A67}" type="pres">
      <dgm:prSet presAssocID="{9ED4C8FC-B788-6D45-8171-77DA070B3B3A}" presName="root2" presStyleCnt="0"/>
      <dgm:spPr/>
    </dgm:pt>
    <dgm:pt modelId="{22C95C1D-5720-454B-B53B-A795BFE27614}" type="pres">
      <dgm:prSet presAssocID="{9ED4C8FC-B788-6D45-8171-77DA070B3B3A}" presName="LevelTwoTextNode" presStyleLbl="node2" presStyleIdx="0" presStyleCnt="3" custScaleX="164899" custScaleY="73656">
        <dgm:presLayoutVars>
          <dgm:chPref val="3"/>
        </dgm:presLayoutVars>
      </dgm:prSet>
      <dgm:spPr/>
    </dgm:pt>
    <dgm:pt modelId="{29B5D87E-713B-9243-81B9-EDEB895AC742}" type="pres">
      <dgm:prSet presAssocID="{9ED4C8FC-B788-6D45-8171-77DA070B3B3A}" presName="level3hierChild" presStyleCnt="0"/>
      <dgm:spPr/>
    </dgm:pt>
    <dgm:pt modelId="{03A6201F-7A61-174E-B58D-A63B82DB6BE3}" type="pres">
      <dgm:prSet presAssocID="{0E50D448-7011-9B4E-A78B-8049FBA90CA0}" presName="conn2-1" presStyleLbl="parChTrans1D2" presStyleIdx="1" presStyleCnt="3"/>
      <dgm:spPr/>
    </dgm:pt>
    <dgm:pt modelId="{E5AE21EC-1118-684A-B9B9-8CB8D839AD5E}" type="pres">
      <dgm:prSet presAssocID="{0E50D448-7011-9B4E-A78B-8049FBA90CA0}" presName="connTx" presStyleLbl="parChTrans1D2" presStyleIdx="1" presStyleCnt="3"/>
      <dgm:spPr/>
    </dgm:pt>
    <dgm:pt modelId="{045FB9F5-02C1-8B40-BC17-529996EE2124}" type="pres">
      <dgm:prSet presAssocID="{0DD130FC-1C5A-B146-AD41-552C86C70E81}" presName="root2" presStyleCnt="0"/>
      <dgm:spPr/>
    </dgm:pt>
    <dgm:pt modelId="{75E6D7E1-C536-0B4D-AB64-8811E20100A0}" type="pres">
      <dgm:prSet presAssocID="{0DD130FC-1C5A-B146-AD41-552C86C70E81}" presName="LevelTwoTextNode" presStyleLbl="node2" presStyleIdx="1" presStyleCnt="3" custScaleX="164899" custScaleY="73463">
        <dgm:presLayoutVars>
          <dgm:chPref val="3"/>
        </dgm:presLayoutVars>
      </dgm:prSet>
      <dgm:spPr/>
    </dgm:pt>
    <dgm:pt modelId="{12B95E7C-576E-CB4B-822E-35F9C1BE9AEB}" type="pres">
      <dgm:prSet presAssocID="{0DD130FC-1C5A-B146-AD41-552C86C70E81}" presName="level3hierChild" presStyleCnt="0"/>
      <dgm:spPr/>
    </dgm:pt>
    <dgm:pt modelId="{7F9FD62F-9C32-6B4A-91C8-A6AEC681FA22}" type="pres">
      <dgm:prSet presAssocID="{07DEE64F-A333-DD49-83FF-812C1B5C55A9}" presName="conn2-1" presStyleLbl="parChTrans1D2" presStyleIdx="2" presStyleCnt="3"/>
      <dgm:spPr/>
    </dgm:pt>
    <dgm:pt modelId="{C2D10209-21FF-394E-96AC-8DBCB5B4940C}" type="pres">
      <dgm:prSet presAssocID="{07DEE64F-A333-DD49-83FF-812C1B5C55A9}" presName="connTx" presStyleLbl="parChTrans1D2" presStyleIdx="2" presStyleCnt="3"/>
      <dgm:spPr/>
    </dgm:pt>
    <dgm:pt modelId="{4DACE3CA-7441-9940-92B5-B0C085AC8A84}" type="pres">
      <dgm:prSet presAssocID="{07A73335-CC84-AF40-BF1D-44632846BC09}" presName="root2" presStyleCnt="0"/>
      <dgm:spPr/>
    </dgm:pt>
    <dgm:pt modelId="{DB98B003-D2FB-2343-8336-FF96E647F12A}" type="pres">
      <dgm:prSet presAssocID="{07A73335-CC84-AF40-BF1D-44632846BC09}" presName="LevelTwoTextNode" presStyleLbl="node2" presStyleIdx="2" presStyleCnt="3" custScaleX="164837" custScaleY="74057">
        <dgm:presLayoutVars>
          <dgm:chPref val="3"/>
        </dgm:presLayoutVars>
      </dgm:prSet>
      <dgm:spPr/>
    </dgm:pt>
    <dgm:pt modelId="{52E53859-9763-F649-908A-A1FD5949FA44}" type="pres">
      <dgm:prSet presAssocID="{07A73335-CC84-AF40-BF1D-44632846BC09}" presName="level3hierChild" presStyleCnt="0"/>
      <dgm:spPr/>
    </dgm:pt>
    <dgm:pt modelId="{F9D807B4-D2FC-2E46-9462-66872545519D}" type="pres">
      <dgm:prSet presAssocID="{6CD51430-70B0-4E4D-8735-9FF272BA0496}" presName="conn2-1" presStyleLbl="parChTrans1D3" presStyleIdx="0" presStyleCnt="5"/>
      <dgm:spPr/>
    </dgm:pt>
    <dgm:pt modelId="{BAAEE73A-66DC-1F40-AB87-1EA4800E602A}" type="pres">
      <dgm:prSet presAssocID="{6CD51430-70B0-4E4D-8735-9FF272BA0496}" presName="connTx" presStyleLbl="parChTrans1D3" presStyleIdx="0" presStyleCnt="5"/>
      <dgm:spPr/>
    </dgm:pt>
    <dgm:pt modelId="{2F2273C5-D255-4340-A153-CCD9D9C37B28}" type="pres">
      <dgm:prSet presAssocID="{2EE91FD0-4588-E64A-A1DB-56E0E10B1E65}" presName="root2" presStyleCnt="0"/>
      <dgm:spPr/>
    </dgm:pt>
    <dgm:pt modelId="{BE528ECB-E360-AD4D-B2F5-43C0F4F02220}" type="pres">
      <dgm:prSet presAssocID="{2EE91FD0-4588-E64A-A1DB-56E0E10B1E65}" presName="LevelTwoTextNode" presStyleLbl="node3" presStyleIdx="0" presStyleCnt="5" custScaleX="171228" custScaleY="57067" custLinFactNeighborX="-504" custLinFactNeighborY="-45322">
        <dgm:presLayoutVars>
          <dgm:chPref val="3"/>
        </dgm:presLayoutVars>
      </dgm:prSet>
      <dgm:spPr/>
    </dgm:pt>
    <dgm:pt modelId="{3D6719BD-9012-1C49-A3FE-22733413BFE6}" type="pres">
      <dgm:prSet presAssocID="{2EE91FD0-4588-E64A-A1DB-56E0E10B1E65}" presName="level3hierChild" presStyleCnt="0"/>
      <dgm:spPr/>
    </dgm:pt>
    <dgm:pt modelId="{25986BCA-5E61-8948-845A-6C6A087562C0}" type="pres">
      <dgm:prSet presAssocID="{91A705CB-B2A2-F543-9DA9-6C5D168937B2}" presName="conn2-1" presStyleLbl="parChTrans1D3" presStyleIdx="1" presStyleCnt="5"/>
      <dgm:spPr/>
    </dgm:pt>
    <dgm:pt modelId="{19F0AC6E-AE57-2742-9422-EAAC97309DA4}" type="pres">
      <dgm:prSet presAssocID="{91A705CB-B2A2-F543-9DA9-6C5D168937B2}" presName="connTx" presStyleLbl="parChTrans1D3" presStyleIdx="1" presStyleCnt="5"/>
      <dgm:spPr/>
    </dgm:pt>
    <dgm:pt modelId="{EFD7E0EC-703C-144A-A233-5C423818219F}" type="pres">
      <dgm:prSet presAssocID="{2F818FD8-3D7F-8A4E-B252-0AD129DD1E09}" presName="root2" presStyleCnt="0"/>
      <dgm:spPr/>
    </dgm:pt>
    <dgm:pt modelId="{F6C28390-EAD9-124C-8380-9DFD71C4A884}" type="pres">
      <dgm:prSet presAssocID="{2F818FD8-3D7F-8A4E-B252-0AD129DD1E09}" presName="LevelTwoTextNode" presStyleLbl="node3" presStyleIdx="1" presStyleCnt="5" custScaleX="171228" custScaleY="57067" custLinFactNeighborX="126" custLinFactNeighborY="-45322">
        <dgm:presLayoutVars>
          <dgm:chPref val="3"/>
        </dgm:presLayoutVars>
      </dgm:prSet>
      <dgm:spPr/>
    </dgm:pt>
    <dgm:pt modelId="{69B919C0-2231-EB43-8E18-131B8EB6C0BA}" type="pres">
      <dgm:prSet presAssocID="{2F818FD8-3D7F-8A4E-B252-0AD129DD1E09}" presName="level3hierChild" presStyleCnt="0"/>
      <dgm:spPr/>
    </dgm:pt>
    <dgm:pt modelId="{27ACC3CE-F5FC-D340-8E29-E24BB82C55FE}" type="pres">
      <dgm:prSet presAssocID="{C4D92F4F-0D5F-B84B-823F-35A6EE3F9B10}" presName="conn2-1" presStyleLbl="parChTrans1D3" presStyleIdx="2" presStyleCnt="5"/>
      <dgm:spPr/>
    </dgm:pt>
    <dgm:pt modelId="{02BF5614-C1A7-1A49-8937-862289F551D3}" type="pres">
      <dgm:prSet presAssocID="{C4D92F4F-0D5F-B84B-823F-35A6EE3F9B10}" presName="connTx" presStyleLbl="parChTrans1D3" presStyleIdx="2" presStyleCnt="5"/>
      <dgm:spPr/>
    </dgm:pt>
    <dgm:pt modelId="{BD043396-7F61-2C42-A15F-FB83DF365560}" type="pres">
      <dgm:prSet presAssocID="{D468A180-B062-5343-B468-153036BCAD81}" presName="root2" presStyleCnt="0"/>
      <dgm:spPr/>
    </dgm:pt>
    <dgm:pt modelId="{F6195C83-4FFB-5948-9823-444E700AEB95}" type="pres">
      <dgm:prSet presAssocID="{D468A180-B062-5343-B468-153036BCAD81}" presName="LevelTwoTextNode" presStyleLbl="node3" presStyleIdx="2" presStyleCnt="5" custScaleX="171228" custScaleY="57067" custLinFactNeighborX="-504" custLinFactNeighborY="-45322">
        <dgm:presLayoutVars>
          <dgm:chPref val="3"/>
        </dgm:presLayoutVars>
      </dgm:prSet>
      <dgm:spPr/>
    </dgm:pt>
    <dgm:pt modelId="{CA2D4CC2-A6AC-2B40-BDDB-C8693C20A04B}" type="pres">
      <dgm:prSet presAssocID="{D468A180-B062-5343-B468-153036BCAD81}" presName="level3hierChild" presStyleCnt="0"/>
      <dgm:spPr/>
    </dgm:pt>
    <dgm:pt modelId="{7CF06EC4-AD82-C244-B498-1D12FD299773}" type="pres">
      <dgm:prSet presAssocID="{D1E92150-365F-3844-A91C-B6F68A7ECBB1}" presName="conn2-1" presStyleLbl="parChTrans1D3" presStyleIdx="3" presStyleCnt="5"/>
      <dgm:spPr/>
    </dgm:pt>
    <dgm:pt modelId="{6B6A0556-8FB1-A24F-818E-96DF815F2370}" type="pres">
      <dgm:prSet presAssocID="{D1E92150-365F-3844-A91C-B6F68A7ECBB1}" presName="connTx" presStyleLbl="parChTrans1D3" presStyleIdx="3" presStyleCnt="5"/>
      <dgm:spPr/>
    </dgm:pt>
    <dgm:pt modelId="{597C0677-C662-BA4C-83D3-CD219B7BC89D}" type="pres">
      <dgm:prSet presAssocID="{CF441071-E622-9B48-B28B-BF791AFDE8ED}" presName="root2" presStyleCnt="0"/>
      <dgm:spPr/>
    </dgm:pt>
    <dgm:pt modelId="{9BF11B40-B1E1-D046-BCA3-C82E8773069A}" type="pres">
      <dgm:prSet presAssocID="{CF441071-E622-9B48-B28B-BF791AFDE8ED}" presName="LevelTwoTextNode" presStyleLbl="node3" presStyleIdx="3" presStyleCnt="5" custScaleX="171228" custScaleY="57067" custLinFactNeighborX="-504" custLinFactNeighborY="-45322">
        <dgm:presLayoutVars>
          <dgm:chPref val="3"/>
        </dgm:presLayoutVars>
      </dgm:prSet>
      <dgm:spPr/>
    </dgm:pt>
    <dgm:pt modelId="{DDAF16D1-F263-B64B-A6DE-CCE88DA82771}" type="pres">
      <dgm:prSet presAssocID="{CF441071-E622-9B48-B28B-BF791AFDE8ED}" presName="level3hierChild" presStyleCnt="0"/>
      <dgm:spPr/>
    </dgm:pt>
    <dgm:pt modelId="{5BA597B6-64F9-BC47-ADCC-D23164A8EC45}" type="pres">
      <dgm:prSet presAssocID="{B6CEFAB1-E8BD-4D49-8E2A-51435AA27C9E}" presName="conn2-1" presStyleLbl="parChTrans1D3" presStyleIdx="4" presStyleCnt="5"/>
      <dgm:spPr/>
    </dgm:pt>
    <dgm:pt modelId="{0087B8E4-F245-B94B-B342-AC101293504B}" type="pres">
      <dgm:prSet presAssocID="{B6CEFAB1-E8BD-4D49-8E2A-51435AA27C9E}" presName="connTx" presStyleLbl="parChTrans1D3" presStyleIdx="4" presStyleCnt="5"/>
      <dgm:spPr/>
    </dgm:pt>
    <dgm:pt modelId="{06BE106F-8EDD-5D42-83DE-E6B3647E4E77}" type="pres">
      <dgm:prSet presAssocID="{F6300AB5-599C-FA4D-B47C-E3EF27868481}" presName="root2" presStyleCnt="0"/>
      <dgm:spPr/>
    </dgm:pt>
    <dgm:pt modelId="{B65D30BE-429E-0147-BC92-F19C92A8741A}" type="pres">
      <dgm:prSet presAssocID="{F6300AB5-599C-FA4D-B47C-E3EF27868481}" presName="LevelTwoTextNode" presStyleLbl="node3" presStyleIdx="4" presStyleCnt="5" custScaleY="41704" custLinFactNeighborX="-18659" custLinFactNeighborY="19163">
        <dgm:presLayoutVars>
          <dgm:chPref val="3"/>
        </dgm:presLayoutVars>
      </dgm:prSet>
      <dgm:spPr/>
    </dgm:pt>
    <dgm:pt modelId="{E12F26A7-B000-B949-8772-227A50DD7C28}" type="pres">
      <dgm:prSet presAssocID="{F6300AB5-599C-FA4D-B47C-E3EF27868481}" presName="level3hierChild" presStyleCnt="0"/>
      <dgm:spPr/>
    </dgm:pt>
  </dgm:ptLst>
  <dgm:cxnLst>
    <dgm:cxn modelId="{AD464B0E-993E-BF4B-B0ED-9C9C54590FB3}" type="presOf" srcId="{C4D92F4F-0D5F-B84B-823F-35A6EE3F9B10}" destId="{02BF5614-C1A7-1A49-8937-862289F551D3}" srcOrd="1" destOrd="0" presId="urn:microsoft.com/office/officeart/2005/8/layout/hierarchy2"/>
    <dgm:cxn modelId="{3525BE0E-97D1-844E-8931-C3D3EBD4B4E4}" type="presOf" srcId="{91A705CB-B2A2-F543-9DA9-6C5D168937B2}" destId="{19F0AC6E-AE57-2742-9422-EAAC97309DA4}" srcOrd="1" destOrd="0" presId="urn:microsoft.com/office/officeart/2005/8/layout/hierarchy2"/>
    <dgm:cxn modelId="{38B0D412-6398-0C41-BF8E-98600B4ED001}" type="presOf" srcId="{91A705CB-B2A2-F543-9DA9-6C5D168937B2}" destId="{25986BCA-5E61-8948-845A-6C6A087562C0}" srcOrd="0" destOrd="0" presId="urn:microsoft.com/office/officeart/2005/8/layout/hierarchy2"/>
    <dgm:cxn modelId="{3FAD7418-C873-B14A-AC00-B1E028CB8D6B}" srcId="{0EE01D59-4E1F-5640-BE88-FD09D8E6CDEC}" destId="{2BF43244-B024-8B4B-B0F0-6CAE42C4CB19}" srcOrd="0" destOrd="0" parTransId="{F90417CF-2216-D345-93A8-1265CA3853D0}" sibTransId="{19AECA27-6297-D64A-BDC9-3A17E705CAB6}"/>
    <dgm:cxn modelId="{D9B0FC27-5F1E-FA4B-9B2A-BCCAC8365A89}" type="presOf" srcId="{0DD130FC-1C5A-B146-AD41-552C86C70E81}" destId="{75E6D7E1-C536-0B4D-AB64-8811E20100A0}" srcOrd="0" destOrd="0" presId="urn:microsoft.com/office/officeart/2005/8/layout/hierarchy2"/>
    <dgm:cxn modelId="{ED67FC34-ACFA-B04A-9797-7C98C1F5757D}" type="presOf" srcId="{6CD51430-70B0-4E4D-8735-9FF272BA0496}" destId="{BAAEE73A-66DC-1F40-AB87-1EA4800E602A}" srcOrd="1" destOrd="0" presId="urn:microsoft.com/office/officeart/2005/8/layout/hierarchy2"/>
    <dgm:cxn modelId="{4F8AFB39-6127-6945-B841-2B3A213BF7CD}" srcId="{07A73335-CC84-AF40-BF1D-44632846BC09}" destId="{D468A180-B062-5343-B468-153036BCAD81}" srcOrd="2" destOrd="0" parTransId="{C4D92F4F-0D5F-B84B-823F-35A6EE3F9B10}" sibTransId="{AEFD0661-3ADC-2B43-B583-DD812B076A27}"/>
    <dgm:cxn modelId="{EF4EB03D-5D9A-E544-A949-2BE3D3833A47}" type="presOf" srcId="{B6CEFAB1-E8BD-4D49-8E2A-51435AA27C9E}" destId="{5BA597B6-64F9-BC47-ADCC-D23164A8EC45}" srcOrd="0" destOrd="0" presId="urn:microsoft.com/office/officeart/2005/8/layout/hierarchy2"/>
    <dgm:cxn modelId="{C8432D47-F00A-7247-A7AD-A68856CFA004}" srcId="{07A73335-CC84-AF40-BF1D-44632846BC09}" destId="{F6300AB5-599C-FA4D-B47C-E3EF27868481}" srcOrd="4" destOrd="0" parTransId="{B6CEFAB1-E8BD-4D49-8E2A-51435AA27C9E}" sibTransId="{75F12308-190D-4944-B4D8-43140DFC2A25}"/>
    <dgm:cxn modelId="{13DB3448-BE85-C746-A7D2-92EFC576467F}" type="presOf" srcId="{2EE91FD0-4588-E64A-A1DB-56E0E10B1E65}" destId="{BE528ECB-E360-AD4D-B2F5-43C0F4F02220}" srcOrd="0" destOrd="0" presId="urn:microsoft.com/office/officeart/2005/8/layout/hierarchy2"/>
    <dgm:cxn modelId="{3AA85955-B744-1949-AEC7-FE6716B9E8E0}" srcId="{07A73335-CC84-AF40-BF1D-44632846BC09}" destId="{2EE91FD0-4588-E64A-A1DB-56E0E10B1E65}" srcOrd="0" destOrd="0" parTransId="{6CD51430-70B0-4E4D-8735-9FF272BA0496}" sibTransId="{4218949B-C9B1-C84F-A0C8-4D3A93C4C404}"/>
    <dgm:cxn modelId="{82FE9A5A-32CD-2E4F-8D31-71CDBD7587C0}" srcId="{2BF43244-B024-8B4B-B0F0-6CAE42C4CB19}" destId="{0DD130FC-1C5A-B146-AD41-552C86C70E81}" srcOrd="1" destOrd="0" parTransId="{0E50D448-7011-9B4E-A78B-8049FBA90CA0}" sibTransId="{92380318-FC3F-564E-8D00-1EA5956B140D}"/>
    <dgm:cxn modelId="{5DF89B66-0678-3F4B-9708-E13D47EE3178}" type="presOf" srcId="{C4D92F4F-0D5F-B84B-823F-35A6EE3F9B10}" destId="{27ACC3CE-F5FC-D340-8E29-E24BB82C55FE}" srcOrd="0" destOrd="0" presId="urn:microsoft.com/office/officeart/2005/8/layout/hierarchy2"/>
    <dgm:cxn modelId="{421BB96A-2C4A-5E45-A4BA-E59AE442288E}" type="presOf" srcId="{07DEE64F-A333-DD49-83FF-812C1B5C55A9}" destId="{C2D10209-21FF-394E-96AC-8DBCB5B4940C}" srcOrd="1"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BF1DCA7E-078B-A549-9FC5-9A2820F30CF8}" srcId="{07A73335-CC84-AF40-BF1D-44632846BC09}" destId="{2F818FD8-3D7F-8A4E-B252-0AD129DD1E09}" srcOrd="1" destOrd="0" parTransId="{91A705CB-B2A2-F543-9DA9-6C5D168937B2}" sibTransId="{894EF8DA-FC40-F04E-9A9C-BCD1B30C840C}"/>
    <dgm:cxn modelId="{56091C8C-A6A3-1D4B-9C45-028B34C7F8D9}" type="presOf" srcId="{0EE01D59-4E1F-5640-BE88-FD09D8E6CDEC}" destId="{0063A88F-0011-6742-ADF4-22CBAB4C26B8}" srcOrd="0" destOrd="0" presId="urn:microsoft.com/office/officeart/2005/8/layout/hierarchy2"/>
    <dgm:cxn modelId="{F75C6392-AC45-8846-B53C-175AF8E47366}" type="presOf" srcId="{D468A180-B062-5343-B468-153036BCAD81}" destId="{F6195C83-4FFB-5948-9823-444E700AEB95}" srcOrd="0" destOrd="0" presId="urn:microsoft.com/office/officeart/2005/8/layout/hierarchy2"/>
    <dgm:cxn modelId="{0F6F129B-8131-FA44-ACE9-05BDC0CD22A7}" type="presOf" srcId="{07DEE64F-A333-DD49-83FF-812C1B5C55A9}" destId="{7F9FD62F-9C32-6B4A-91C8-A6AEC681FA22}" srcOrd="0" destOrd="0" presId="urn:microsoft.com/office/officeart/2005/8/layout/hierarchy2"/>
    <dgm:cxn modelId="{2ADE579D-493A-EA43-A594-701E495D82BD}" type="presOf" srcId="{CF441071-E622-9B48-B28B-BF791AFDE8ED}" destId="{9BF11B40-B1E1-D046-BCA3-C82E8773069A}" srcOrd="0" destOrd="0" presId="urn:microsoft.com/office/officeart/2005/8/layout/hierarchy2"/>
    <dgm:cxn modelId="{5B2A13A3-3D46-8141-88D7-821DBC2973C0}" type="presOf" srcId="{0E50D448-7011-9B4E-A78B-8049FBA90CA0}" destId="{03A6201F-7A61-174E-B58D-A63B82DB6BE3}" srcOrd="0" destOrd="0" presId="urn:microsoft.com/office/officeart/2005/8/layout/hierarchy2"/>
    <dgm:cxn modelId="{1125B1A5-DBE9-9C4D-81BB-7BD1D06CB548}" type="presOf" srcId="{D1E92150-365F-3844-A91C-B6F68A7ECBB1}" destId="{7CF06EC4-AD82-C244-B498-1D12FD299773}" srcOrd="0" destOrd="0" presId="urn:microsoft.com/office/officeart/2005/8/layout/hierarchy2"/>
    <dgm:cxn modelId="{EDB6C7A6-63AE-9E40-93D4-5A0E80B41BBD}" srcId="{07A73335-CC84-AF40-BF1D-44632846BC09}" destId="{CF441071-E622-9B48-B28B-BF791AFDE8ED}" srcOrd="3" destOrd="0" parTransId="{D1E92150-365F-3844-A91C-B6F68A7ECBB1}" sibTransId="{F3828B22-151D-D846-B6D5-B790BE827780}"/>
    <dgm:cxn modelId="{B8A745AA-2752-014D-9646-6BFB2F803922}" type="presOf" srcId="{E3771D91-7206-A54E-B112-90764419E79B}" destId="{9B7C5E1C-8E01-9B41-A9DB-80330221802C}" srcOrd="1" destOrd="0" presId="urn:microsoft.com/office/officeart/2005/8/layout/hierarchy2"/>
    <dgm:cxn modelId="{DF595DAC-24FA-0942-B73F-57BE62A1C3CF}" type="presOf" srcId="{D1E92150-365F-3844-A91C-B6F68A7ECBB1}" destId="{6B6A0556-8FB1-A24F-818E-96DF815F2370}" srcOrd="1" destOrd="0" presId="urn:microsoft.com/office/officeart/2005/8/layout/hierarchy2"/>
    <dgm:cxn modelId="{1EDEA0B0-CBCE-F745-8C8B-6E9926D88DE4}" srcId="{2BF43244-B024-8B4B-B0F0-6CAE42C4CB19}" destId="{07A73335-CC84-AF40-BF1D-44632846BC09}" srcOrd="2" destOrd="0" parTransId="{07DEE64F-A333-DD49-83FF-812C1B5C55A9}" sibTransId="{D3286044-0902-A840-8BE9-DB5D7B45D68A}"/>
    <dgm:cxn modelId="{979160B2-F97B-E841-8CC5-0191383FD23F}" type="presOf" srcId="{9ED4C8FC-B788-6D45-8171-77DA070B3B3A}" destId="{22C95C1D-5720-454B-B53B-A795BFE27614}" srcOrd="0" destOrd="0" presId="urn:microsoft.com/office/officeart/2005/8/layout/hierarchy2"/>
    <dgm:cxn modelId="{8B830FBD-F28B-A64F-9624-0D4ED5571FFD}" type="presOf" srcId="{0E50D448-7011-9B4E-A78B-8049FBA90CA0}" destId="{E5AE21EC-1118-684A-B9B9-8CB8D839AD5E}" srcOrd="1" destOrd="0" presId="urn:microsoft.com/office/officeart/2005/8/layout/hierarchy2"/>
    <dgm:cxn modelId="{58D667C4-2CFD-1C4E-84BE-6DF754A7CECD}" type="presOf" srcId="{6CD51430-70B0-4E4D-8735-9FF272BA0496}" destId="{F9D807B4-D2FC-2E46-9462-66872545519D}" srcOrd="0" destOrd="0" presId="urn:microsoft.com/office/officeart/2005/8/layout/hierarchy2"/>
    <dgm:cxn modelId="{F93726D4-DEF0-8440-9D15-AB8F8041D849}" type="presOf" srcId="{07A73335-CC84-AF40-BF1D-44632846BC09}" destId="{DB98B003-D2FB-2343-8336-FF96E647F12A}" srcOrd="0" destOrd="0" presId="urn:microsoft.com/office/officeart/2005/8/layout/hierarchy2"/>
    <dgm:cxn modelId="{321AAEDF-79E0-044E-9400-7D53C863ED13}" type="presOf" srcId="{2F818FD8-3D7F-8A4E-B252-0AD129DD1E09}" destId="{F6C28390-EAD9-124C-8380-9DFD71C4A884}" srcOrd="0" destOrd="0" presId="urn:microsoft.com/office/officeart/2005/8/layout/hierarchy2"/>
    <dgm:cxn modelId="{349474E1-CBBB-7142-89D4-AFDEA1EAAF50}" srcId="{2BF43244-B024-8B4B-B0F0-6CAE42C4CB19}" destId="{9ED4C8FC-B788-6D45-8171-77DA070B3B3A}" srcOrd="0" destOrd="0" parTransId="{E3771D91-7206-A54E-B112-90764419E79B}" sibTransId="{ED1C981A-AFAD-D242-8CB0-8440894E40E1}"/>
    <dgm:cxn modelId="{4CAF02E4-7840-8848-962A-DAB73ADC0BA2}" type="presOf" srcId="{E3771D91-7206-A54E-B112-90764419E79B}" destId="{1F4469E6-9A41-8841-94FD-7D7309345246}" srcOrd="0" destOrd="0" presId="urn:microsoft.com/office/officeart/2005/8/layout/hierarchy2"/>
    <dgm:cxn modelId="{5A35ACE5-0463-B046-B570-4515B3D47B57}" type="presOf" srcId="{F6300AB5-599C-FA4D-B47C-E3EF27868481}" destId="{B65D30BE-429E-0147-BC92-F19C92A8741A}" srcOrd="0" destOrd="0" presId="urn:microsoft.com/office/officeart/2005/8/layout/hierarchy2"/>
    <dgm:cxn modelId="{20BAEAE9-F8E0-9646-ACC3-983DD39B6874}" type="presOf" srcId="{B6CEFAB1-E8BD-4D49-8E2A-51435AA27C9E}" destId="{0087B8E4-F245-B94B-B342-AC101293504B}"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BE71770E-FF9F-6644-85E6-5DDBCAE2EA71}" type="presParOf" srcId="{86352D23-EF0D-4241-A59E-248556496ED1}" destId="{1F4469E6-9A41-8841-94FD-7D7309345246}" srcOrd="0" destOrd="0" presId="urn:microsoft.com/office/officeart/2005/8/layout/hierarchy2"/>
    <dgm:cxn modelId="{1BA7A07F-F5BB-EA47-97CE-433424A7932F}" type="presParOf" srcId="{1F4469E6-9A41-8841-94FD-7D7309345246}" destId="{9B7C5E1C-8E01-9B41-A9DB-80330221802C}" srcOrd="0" destOrd="0" presId="urn:microsoft.com/office/officeart/2005/8/layout/hierarchy2"/>
    <dgm:cxn modelId="{6961D607-F1F8-9D47-AD08-F675194317DE}" type="presParOf" srcId="{86352D23-EF0D-4241-A59E-248556496ED1}" destId="{55D16B47-8EA6-454F-967C-92E59A5D5A67}" srcOrd="1" destOrd="0" presId="urn:microsoft.com/office/officeart/2005/8/layout/hierarchy2"/>
    <dgm:cxn modelId="{FB619BA2-2836-7248-B241-F51084A18B27}" type="presParOf" srcId="{55D16B47-8EA6-454F-967C-92E59A5D5A67}" destId="{22C95C1D-5720-454B-B53B-A795BFE27614}" srcOrd="0" destOrd="0" presId="urn:microsoft.com/office/officeart/2005/8/layout/hierarchy2"/>
    <dgm:cxn modelId="{4C2D326A-8F1B-5C4F-A9B6-49729874B4BC}" type="presParOf" srcId="{55D16B47-8EA6-454F-967C-92E59A5D5A67}" destId="{29B5D87E-713B-9243-81B9-EDEB895AC742}" srcOrd="1" destOrd="0" presId="urn:microsoft.com/office/officeart/2005/8/layout/hierarchy2"/>
    <dgm:cxn modelId="{6D84C851-F9BF-5B4A-8806-D07BAC9FD413}" type="presParOf" srcId="{86352D23-EF0D-4241-A59E-248556496ED1}" destId="{03A6201F-7A61-174E-B58D-A63B82DB6BE3}" srcOrd="2" destOrd="0" presId="urn:microsoft.com/office/officeart/2005/8/layout/hierarchy2"/>
    <dgm:cxn modelId="{D722E436-1C70-2C4E-AA52-5F285AC27F8C}" type="presParOf" srcId="{03A6201F-7A61-174E-B58D-A63B82DB6BE3}" destId="{E5AE21EC-1118-684A-B9B9-8CB8D839AD5E}" srcOrd="0" destOrd="0" presId="urn:microsoft.com/office/officeart/2005/8/layout/hierarchy2"/>
    <dgm:cxn modelId="{2E22F3D0-47AC-A541-92AC-5E6F243A065A}" type="presParOf" srcId="{86352D23-EF0D-4241-A59E-248556496ED1}" destId="{045FB9F5-02C1-8B40-BC17-529996EE2124}" srcOrd="3" destOrd="0" presId="urn:microsoft.com/office/officeart/2005/8/layout/hierarchy2"/>
    <dgm:cxn modelId="{CAFBC1B2-CD8D-C945-92FC-5B3F633D19D1}" type="presParOf" srcId="{045FB9F5-02C1-8B40-BC17-529996EE2124}" destId="{75E6D7E1-C536-0B4D-AB64-8811E20100A0}" srcOrd="0" destOrd="0" presId="urn:microsoft.com/office/officeart/2005/8/layout/hierarchy2"/>
    <dgm:cxn modelId="{BCB3FDAB-7292-3C4E-8999-AE4FB3F18A40}" type="presParOf" srcId="{045FB9F5-02C1-8B40-BC17-529996EE2124}" destId="{12B95E7C-576E-CB4B-822E-35F9C1BE9AEB}" srcOrd="1" destOrd="0" presId="urn:microsoft.com/office/officeart/2005/8/layout/hierarchy2"/>
    <dgm:cxn modelId="{21D3E18E-2E1D-8240-B60F-784142CCB6DA}" type="presParOf" srcId="{86352D23-EF0D-4241-A59E-248556496ED1}" destId="{7F9FD62F-9C32-6B4A-91C8-A6AEC681FA22}" srcOrd="4" destOrd="0" presId="urn:microsoft.com/office/officeart/2005/8/layout/hierarchy2"/>
    <dgm:cxn modelId="{CE7A36F3-F0B9-2240-BF08-8EEB3A260245}" type="presParOf" srcId="{7F9FD62F-9C32-6B4A-91C8-A6AEC681FA22}" destId="{C2D10209-21FF-394E-96AC-8DBCB5B4940C}" srcOrd="0" destOrd="0" presId="urn:microsoft.com/office/officeart/2005/8/layout/hierarchy2"/>
    <dgm:cxn modelId="{4D003C62-0FC5-B24B-9CA7-6106DA08B5AE}" type="presParOf" srcId="{86352D23-EF0D-4241-A59E-248556496ED1}" destId="{4DACE3CA-7441-9940-92B5-B0C085AC8A84}" srcOrd="5" destOrd="0" presId="urn:microsoft.com/office/officeart/2005/8/layout/hierarchy2"/>
    <dgm:cxn modelId="{B395E43E-EF32-3543-87CD-C83945ECCB03}" type="presParOf" srcId="{4DACE3CA-7441-9940-92B5-B0C085AC8A84}" destId="{DB98B003-D2FB-2343-8336-FF96E647F12A}" srcOrd="0" destOrd="0" presId="urn:microsoft.com/office/officeart/2005/8/layout/hierarchy2"/>
    <dgm:cxn modelId="{B7FE1C9C-C651-9444-80FF-D397EF840D8D}" type="presParOf" srcId="{4DACE3CA-7441-9940-92B5-B0C085AC8A84}" destId="{52E53859-9763-F649-908A-A1FD5949FA44}" srcOrd="1" destOrd="0" presId="urn:microsoft.com/office/officeart/2005/8/layout/hierarchy2"/>
    <dgm:cxn modelId="{F6130999-C478-1644-BAC8-2AF62C9A0F2A}" type="presParOf" srcId="{52E53859-9763-F649-908A-A1FD5949FA44}" destId="{F9D807B4-D2FC-2E46-9462-66872545519D}" srcOrd="0" destOrd="0" presId="urn:microsoft.com/office/officeart/2005/8/layout/hierarchy2"/>
    <dgm:cxn modelId="{4E17E63A-7EEE-AA41-9CC7-35D7639F8A6F}" type="presParOf" srcId="{F9D807B4-D2FC-2E46-9462-66872545519D}" destId="{BAAEE73A-66DC-1F40-AB87-1EA4800E602A}" srcOrd="0" destOrd="0" presId="urn:microsoft.com/office/officeart/2005/8/layout/hierarchy2"/>
    <dgm:cxn modelId="{2FBBDE5B-63A8-204C-BA2D-4CD26A3F5C44}" type="presParOf" srcId="{52E53859-9763-F649-908A-A1FD5949FA44}" destId="{2F2273C5-D255-4340-A153-CCD9D9C37B28}" srcOrd="1" destOrd="0" presId="urn:microsoft.com/office/officeart/2005/8/layout/hierarchy2"/>
    <dgm:cxn modelId="{7FBB4F86-D872-9A49-AFB9-92D1A82FE9C0}" type="presParOf" srcId="{2F2273C5-D255-4340-A153-CCD9D9C37B28}" destId="{BE528ECB-E360-AD4D-B2F5-43C0F4F02220}" srcOrd="0" destOrd="0" presId="urn:microsoft.com/office/officeart/2005/8/layout/hierarchy2"/>
    <dgm:cxn modelId="{51FE9B9A-30BF-3547-8B38-EFE13377EC16}" type="presParOf" srcId="{2F2273C5-D255-4340-A153-CCD9D9C37B28}" destId="{3D6719BD-9012-1C49-A3FE-22733413BFE6}" srcOrd="1" destOrd="0" presId="urn:microsoft.com/office/officeart/2005/8/layout/hierarchy2"/>
    <dgm:cxn modelId="{38664CB0-1EAA-4949-9E7F-98B570E42451}" type="presParOf" srcId="{52E53859-9763-F649-908A-A1FD5949FA44}" destId="{25986BCA-5E61-8948-845A-6C6A087562C0}" srcOrd="2" destOrd="0" presId="urn:microsoft.com/office/officeart/2005/8/layout/hierarchy2"/>
    <dgm:cxn modelId="{7F01FD87-F87C-1C47-8DEB-8B485472F7FC}" type="presParOf" srcId="{25986BCA-5E61-8948-845A-6C6A087562C0}" destId="{19F0AC6E-AE57-2742-9422-EAAC97309DA4}" srcOrd="0" destOrd="0" presId="urn:microsoft.com/office/officeart/2005/8/layout/hierarchy2"/>
    <dgm:cxn modelId="{48195056-F29D-2D40-8BC1-9FC4F4DA9E2E}" type="presParOf" srcId="{52E53859-9763-F649-908A-A1FD5949FA44}" destId="{EFD7E0EC-703C-144A-A233-5C423818219F}" srcOrd="3" destOrd="0" presId="urn:microsoft.com/office/officeart/2005/8/layout/hierarchy2"/>
    <dgm:cxn modelId="{67DD0D93-DA94-6542-8948-CE55522C59A5}" type="presParOf" srcId="{EFD7E0EC-703C-144A-A233-5C423818219F}" destId="{F6C28390-EAD9-124C-8380-9DFD71C4A884}" srcOrd="0" destOrd="0" presId="urn:microsoft.com/office/officeart/2005/8/layout/hierarchy2"/>
    <dgm:cxn modelId="{7556B92A-E2E3-0041-A264-92D86C05AFFE}" type="presParOf" srcId="{EFD7E0EC-703C-144A-A233-5C423818219F}" destId="{69B919C0-2231-EB43-8E18-131B8EB6C0BA}" srcOrd="1" destOrd="0" presId="urn:microsoft.com/office/officeart/2005/8/layout/hierarchy2"/>
    <dgm:cxn modelId="{5DA39526-8F23-E841-BCF3-1738A175121B}" type="presParOf" srcId="{52E53859-9763-F649-908A-A1FD5949FA44}" destId="{27ACC3CE-F5FC-D340-8E29-E24BB82C55FE}" srcOrd="4" destOrd="0" presId="urn:microsoft.com/office/officeart/2005/8/layout/hierarchy2"/>
    <dgm:cxn modelId="{7E45D821-1CB9-744D-B8F9-35540A1E901F}" type="presParOf" srcId="{27ACC3CE-F5FC-D340-8E29-E24BB82C55FE}" destId="{02BF5614-C1A7-1A49-8937-862289F551D3}" srcOrd="0" destOrd="0" presId="urn:microsoft.com/office/officeart/2005/8/layout/hierarchy2"/>
    <dgm:cxn modelId="{18341A9F-AED2-AE4C-97C1-DC3D73DCD53E}" type="presParOf" srcId="{52E53859-9763-F649-908A-A1FD5949FA44}" destId="{BD043396-7F61-2C42-A15F-FB83DF365560}" srcOrd="5" destOrd="0" presId="urn:microsoft.com/office/officeart/2005/8/layout/hierarchy2"/>
    <dgm:cxn modelId="{C491A2CD-2FF8-FB40-89BE-731347220430}" type="presParOf" srcId="{BD043396-7F61-2C42-A15F-FB83DF365560}" destId="{F6195C83-4FFB-5948-9823-444E700AEB95}" srcOrd="0" destOrd="0" presId="urn:microsoft.com/office/officeart/2005/8/layout/hierarchy2"/>
    <dgm:cxn modelId="{3CD6736A-22AF-E148-AC44-D9B788C30FDA}" type="presParOf" srcId="{BD043396-7F61-2C42-A15F-FB83DF365560}" destId="{CA2D4CC2-A6AC-2B40-BDDB-C8693C20A04B}" srcOrd="1" destOrd="0" presId="urn:microsoft.com/office/officeart/2005/8/layout/hierarchy2"/>
    <dgm:cxn modelId="{1E97C8EC-A3B8-4D46-B18F-721DD40AE796}" type="presParOf" srcId="{52E53859-9763-F649-908A-A1FD5949FA44}" destId="{7CF06EC4-AD82-C244-B498-1D12FD299773}" srcOrd="6" destOrd="0" presId="urn:microsoft.com/office/officeart/2005/8/layout/hierarchy2"/>
    <dgm:cxn modelId="{39A3C76A-7B40-1740-885A-D219DAC944A4}" type="presParOf" srcId="{7CF06EC4-AD82-C244-B498-1D12FD299773}" destId="{6B6A0556-8FB1-A24F-818E-96DF815F2370}" srcOrd="0" destOrd="0" presId="urn:microsoft.com/office/officeart/2005/8/layout/hierarchy2"/>
    <dgm:cxn modelId="{846E9C6E-04FB-134B-829A-98E4438245F9}" type="presParOf" srcId="{52E53859-9763-F649-908A-A1FD5949FA44}" destId="{597C0677-C662-BA4C-83D3-CD219B7BC89D}" srcOrd="7" destOrd="0" presId="urn:microsoft.com/office/officeart/2005/8/layout/hierarchy2"/>
    <dgm:cxn modelId="{BA670A3D-D6E3-174D-AB57-C625FBB8D82D}" type="presParOf" srcId="{597C0677-C662-BA4C-83D3-CD219B7BC89D}" destId="{9BF11B40-B1E1-D046-BCA3-C82E8773069A}" srcOrd="0" destOrd="0" presId="urn:microsoft.com/office/officeart/2005/8/layout/hierarchy2"/>
    <dgm:cxn modelId="{5808C987-A07B-6E47-99ED-1C07C14F74FA}" type="presParOf" srcId="{597C0677-C662-BA4C-83D3-CD219B7BC89D}" destId="{DDAF16D1-F263-B64B-A6DE-CCE88DA82771}" srcOrd="1" destOrd="0" presId="urn:microsoft.com/office/officeart/2005/8/layout/hierarchy2"/>
    <dgm:cxn modelId="{BD71E99E-4A45-644A-B2FF-A353868DAB41}" type="presParOf" srcId="{52E53859-9763-F649-908A-A1FD5949FA44}" destId="{5BA597B6-64F9-BC47-ADCC-D23164A8EC45}" srcOrd="8" destOrd="0" presId="urn:microsoft.com/office/officeart/2005/8/layout/hierarchy2"/>
    <dgm:cxn modelId="{6736F79B-FF7E-5243-B35B-9A570490EB14}" type="presParOf" srcId="{5BA597B6-64F9-BC47-ADCC-D23164A8EC45}" destId="{0087B8E4-F245-B94B-B342-AC101293504B}" srcOrd="0" destOrd="0" presId="urn:microsoft.com/office/officeart/2005/8/layout/hierarchy2"/>
    <dgm:cxn modelId="{1B1B3FCF-8772-9C45-8E9F-DF0562969C00}" type="presParOf" srcId="{52E53859-9763-F649-908A-A1FD5949FA44}" destId="{06BE106F-8EDD-5D42-83DE-E6B3647E4E77}" srcOrd="9" destOrd="0" presId="urn:microsoft.com/office/officeart/2005/8/layout/hierarchy2"/>
    <dgm:cxn modelId="{BF3CD797-D9A7-1B4B-B89F-E7EC6E14D92F}" type="presParOf" srcId="{06BE106F-8EDD-5D42-83DE-E6B3647E4E77}" destId="{B65D30BE-429E-0147-BC92-F19C92A8741A}" srcOrd="0" destOrd="0" presId="urn:microsoft.com/office/officeart/2005/8/layout/hierarchy2"/>
    <dgm:cxn modelId="{335D64D8-AB08-4845-9119-B0390E6763BF}" type="presParOf" srcId="{06BE106F-8EDD-5D42-83DE-E6B3647E4E77}" destId="{E12F26A7-B000-B949-8772-227A50DD7C2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2BF43244-B024-8B4B-B0F0-6CAE42C4CB19}">
      <dgm:prSet phldrT="[Text]" custT="1"/>
      <dgm:spPr>
        <a:blipFill>
          <a:blip xmlns:r="http://schemas.openxmlformats.org/officeDocument/2006/relationships" r:embed="rId1"/>
          <a:stretch>
            <a:fillRect b="-2500"/>
          </a:stretch>
        </a:blipFill>
        <a:ln>
          <a:solidFill>
            <a:schemeClr val="tx1"/>
          </a:solidFill>
        </a:ln>
      </dgm:spPr>
      <dgm:t>
        <a:bodyPr/>
        <a:lstStyle/>
        <a:p>
          <a:r>
            <a:rPr lang="en-US">
              <a:noFill/>
            </a:rPr>
            <a:t> </a:t>
          </a:r>
        </a:p>
      </dgm:t>
    </dgm:p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ED4C8FC-B788-6D45-8171-77DA070B3B3A}">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endParaRPr lang="en-US" sz="1200" dirty="0">
            <a:solidFill>
              <a:schemeClr val="tx1"/>
            </a:solidFill>
          </a:endParaRPr>
        </a:p>
      </dgm:t>
    </dgm:pt>
    <dgm:pt modelId="{E3771D91-7206-A54E-B112-90764419E79B}" type="parTrans" cxnId="{349474E1-CBBB-7142-89D4-AFDEA1EAAF50}">
      <dgm:prSet/>
      <dgm:spPr>
        <a:ln>
          <a:solidFill>
            <a:schemeClr val="tx1"/>
          </a:solidFill>
        </a:ln>
      </dgm:spPr>
      <dgm:t>
        <a:bodyPr/>
        <a:lstStyle/>
        <a:p>
          <a:endParaRPr lang="en-US"/>
        </a:p>
      </dgm:t>
    </dgm:pt>
    <dgm:pt modelId="{ED1C981A-AFAD-D242-8CB0-8440894E40E1}" type="sibTrans" cxnId="{349474E1-CBBB-7142-89D4-AFDEA1EAAF50}">
      <dgm:prSet/>
      <dgm:spPr/>
      <dgm:t>
        <a:bodyPr/>
        <a:lstStyle/>
        <a:p>
          <a:endParaRPr lang="en-US"/>
        </a:p>
      </dgm:t>
    </dgm:pt>
    <dgm:pt modelId="{0DD130FC-1C5A-B146-AD41-552C86C70E81}">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endParaRPr lang="en-US" sz="1200" dirty="0">
            <a:solidFill>
              <a:schemeClr val="tx1"/>
            </a:solidFill>
          </a:endParaRPr>
        </a:p>
      </dgm:t>
    </dgm:pt>
    <dgm:pt modelId="{0E50D448-7011-9B4E-A78B-8049FBA90CA0}" type="parTrans" cxnId="{82FE9A5A-32CD-2E4F-8D31-71CDBD7587C0}">
      <dgm:prSet/>
      <dgm:spPr>
        <a:ln>
          <a:solidFill>
            <a:schemeClr val="tx1"/>
          </a:solidFill>
        </a:ln>
      </dgm:spPr>
      <dgm:t>
        <a:bodyPr/>
        <a:lstStyle/>
        <a:p>
          <a:endParaRPr lang="en-US"/>
        </a:p>
      </dgm:t>
    </dgm:pt>
    <dgm:pt modelId="{92380318-FC3F-564E-8D00-1EA5956B140D}" type="sibTrans" cxnId="{82FE9A5A-32CD-2E4F-8D31-71CDBD7587C0}">
      <dgm:prSet/>
      <dgm:spPr/>
      <dgm:t>
        <a:bodyPr/>
        <a:lstStyle/>
        <a:p>
          <a:endParaRPr lang="en-US"/>
        </a:p>
      </dgm:t>
    </dgm:pt>
    <dgm:pt modelId="{07A73335-CC84-AF40-BF1D-44632846BC09}">
      <dgm:prSet phldrT="[Text]" custT="1"/>
      <dgm:spPr>
        <a:solidFill>
          <a:schemeClr val="accent4"/>
        </a:solidFill>
        <a:ln>
          <a:solidFill>
            <a:schemeClr val="tx1"/>
          </a:solidFill>
        </a:ln>
      </dgm:spPr>
      <dgm:t>
        <a:bodyPr/>
        <a:lstStyle/>
        <a:p>
          <a:r>
            <a:rPr lang="en-US" sz="1200" b="1" dirty="0" err="1">
              <a:solidFill>
                <a:schemeClr val="tx1"/>
              </a:solidFill>
              <a:latin typeface="Courier New" panose="02070309020205020404" pitchFamily="49" charset="0"/>
              <a:cs typeface="Courier New" panose="02070309020205020404" pitchFamily="49" charset="0"/>
            </a:rPr>
            <a:t>fastMI</a:t>
          </a:r>
          <a:r>
            <a:rPr lang="en-US" sz="1200" dirty="0">
              <a:solidFill>
                <a:schemeClr val="tx1"/>
              </a:solidFill>
            </a:rPr>
            <a:t> </a:t>
          </a:r>
        </a:p>
        <a:p>
          <a:r>
            <a:rPr lang="en-US" sz="1200" dirty="0">
              <a:solidFill>
                <a:schemeClr val="tx1"/>
              </a:solidFill>
            </a:rPr>
            <a:t>(Purkayastha and Song (2023a))</a:t>
          </a:r>
        </a:p>
      </dgm:t>
    </dgm:pt>
    <dgm:pt modelId="{07DEE64F-A333-DD49-83FF-812C1B5C55A9}" type="parTrans" cxnId="{1EDEA0B0-CBCE-F745-8C8B-6E9926D88DE4}">
      <dgm:prSet/>
      <dgm:spPr>
        <a:ln>
          <a:solidFill>
            <a:schemeClr val="tx1"/>
          </a:solidFill>
        </a:ln>
      </dgm:spPr>
      <dgm:t>
        <a:bodyPr/>
        <a:lstStyle/>
        <a:p>
          <a:endParaRPr lang="en-US"/>
        </a:p>
      </dgm:t>
    </dgm:pt>
    <dgm:pt modelId="{D3286044-0902-A840-8BE9-DB5D7B45D68A}" type="sibTrans" cxnId="{1EDEA0B0-CBCE-F745-8C8B-6E9926D88DE4}">
      <dgm:prSet/>
      <dgm:spPr/>
      <dgm:t>
        <a:bodyPr/>
        <a:lstStyle/>
        <a:p>
          <a:endParaRPr lang="en-US"/>
        </a:p>
      </dgm:t>
    </dgm:pt>
    <dgm:pt modelId="{2EE91FD0-4588-E64A-A1DB-56E0E10B1E65}">
      <dgm:prSet phldrT="[Text]" custT="1"/>
      <dgm:spPr>
        <a:solidFill>
          <a:srgbClr val="00B050"/>
        </a:solidFill>
        <a:ln>
          <a:solidFill>
            <a:schemeClr val="tx1"/>
          </a:solidFill>
        </a:ln>
      </dgm:spPr>
      <dgm:t>
        <a:bodyPr/>
        <a:lstStyle/>
        <a:p>
          <a:r>
            <a:rPr lang="en-US" sz="1200" dirty="0"/>
            <a:t>Fast Fourier transform-based estimation: </a:t>
          </a:r>
          <a:r>
            <a:rPr lang="en-US" sz="1200" b="1" dirty="0"/>
            <a:t>no tuning required</a:t>
          </a:r>
          <a:r>
            <a:rPr lang="en-US" sz="1200" dirty="0"/>
            <a:t>! </a:t>
          </a:r>
        </a:p>
      </dgm:t>
    </dgm:pt>
    <dgm:pt modelId="{6CD51430-70B0-4E4D-8735-9FF272BA0496}" type="parTrans" cxnId="{3AA85955-B744-1949-AEC7-FE6716B9E8E0}">
      <dgm:prSet/>
      <dgm:spPr>
        <a:ln>
          <a:solidFill>
            <a:schemeClr val="tx1"/>
          </a:solidFill>
        </a:ln>
      </dgm:spPr>
      <dgm:t>
        <a:bodyPr/>
        <a:lstStyle/>
        <a:p>
          <a:endParaRPr lang="en-US"/>
        </a:p>
      </dgm:t>
    </dgm:pt>
    <dgm:pt modelId="{4218949B-C9B1-C84F-A0C8-4D3A93C4C404}" type="sibTrans" cxnId="{3AA85955-B744-1949-AEC7-FE6716B9E8E0}">
      <dgm:prSet/>
      <dgm:spPr/>
      <dgm:t>
        <a:bodyPr/>
        <a:lstStyle/>
        <a:p>
          <a:endParaRPr lang="en-US"/>
        </a:p>
      </dgm:t>
    </dgm:pt>
    <dgm:pt modelId="{2F818FD8-3D7F-8A4E-B252-0AD129DD1E09}">
      <dgm:prSet phldrT="[Text]" custT="1"/>
      <dgm:spPr>
        <a:solidFill>
          <a:srgbClr val="00B050"/>
        </a:solidFill>
        <a:ln>
          <a:solidFill>
            <a:schemeClr val="tx1"/>
          </a:solidFill>
        </a:ln>
      </dgm:spPr>
      <dgm:t>
        <a:bodyPr/>
        <a:lstStyle/>
        <a:p>
          <a:r>
            <a:rPr lang="en-US" sz="1200" dirty="0"/>
            <a:t>Consistent estimator!</a:t>
          </a:r>
        </a:p>
      </dgm:t>
    </dgm:pt>
    <dgm:pt modelId="{91A705CB-B2A2-F543-9DA9-6C5D168937B2}" type="parTrans" cxnId="{BF1DCA7E-078B-A549-9FC5-9A2820F30CF8}">
      <dgm:prSet/>
      <dgm:spPr>
        <a:ln>
          <a:solidFill>
            <a:schemeClr val="tx1"/>
          </a:solidFill>
        </a:ln>
      </dgm:spPr>
      <dgm:t>
        <a:bodyPr/>
        <a:lstStyle/>
        <a:p>
          <a:endParaRPr lang="en-US"/>
        </a:p>
      </dgm:t>
    </dgm:pt>
    <dgm:pt modelId="{894EF8DA-FC40-F04E-9A9C-BCD1B30C840C}" type="sibTrans" cxnId="{BF1DCA7E-078B-A549-9FC5-9A2820F30CF8}">
      <dgm:prSet/>
      <dgm:spPr/>
      <dgm:t>
        <a:bodyPr/>
        <a:lstStyle/>
        <a:p>
          <a:endParaRPr lang="en-US"/>
        </a:p>
      </dgm:t>
    </dgm:pt>
    <dgm:pt modelId="{D468A180-B062-5343-B468-153036BCAD81}">
      <dgm:prSet phldrT="[Text]" custT="1"/>
      <dgm:spPr>
        <a:solidFill>
          <a:srgbClr val="00B050"/>
        </a:solidFill>
        <a:ln>
          <a:solidFill>
            <a:schemeClr val="tx1"/>
          </a:solidFill>
        </a:ln>
      </dgm:spPr>
      <dgm:t>
        <a:bodyPr/>
        <a:lstStyle/>
        <a:p>
          <a:r>
            <a:rPr lang="en-US" sz="1200" dirty="0"/>
            <a:t>Improved accuracy. </a:t>
          </a:r>
        </a:p>
      </dgm:t>
    </dgm:pt>
    <dgm:pt modelId="{C4D92F4F-0D5F-B84B-823F-35A6EE3F9B10}" type="parTrans" cxnId="{4F8AFB39-6127-6945-B841-2B3A213BF7CD}">
      <dgm:prSet/>
      <dgm:spPr>
        <a:ln>
          <a:solidFill>
            <a:schemeClr val="tx1"/>
          </a:solidFill>
        </a:ln>
      </dgm:spPr>
      <dgm:t>
        <a:bodyPr/>
        <a:lstStyle/>
        <a:p>
          <a:endParaRPr lang="en-US"/>
        </a:p>
      </dgm:t>
    </dgm:pt>
    <dgm:pt modelId="{AEFD0661-3ADC-2B43-B583-DD812B076A27}" type="sibTrans" cxnId="{4F8AFB39-6127-6945-B841-2B3A213BF7CD}">
      <dgm:prSet/>
      <dgm:spPr/>
      <dgm:t>
        <a:bodyPr/>
        <a:lstStyle/>
        <a:p>
          <a:endParaRPr lang="en-US"/>
        </a:p>
      </dgm:t>
    </dgm:pt>
    <dgm:pt modelId="{CF441071-E622-9B48-B28B-BF791AFDE8ED}">
      <dgm:prSet phldrT="[Text]" custT="1"/>
      <dgm:spPr>
        <a:solidFill>
          <a:srgbClr val="00B050"/>
        </a:solidFill>
        <a:ln>
          <a:solidFill>
            <a:schemeClr val="tx1"/>
          </a:solidFill>
        </a:ln>
      </dgm:spPr>
      <dgm:t>
        <a:bodyPr/>
        <a:lstStyle/>
        <a:p>
          <a:r>
            <a:rPr lang="en-US" sz="1200" dirty="0"/>
            <a:t>Better statistical power when testing for association.</a:t>
          </a:r>
        </a:p>
      </dgm:t>
    </dgm:pt>
    <dgm:pt modelId="{D1E92150-365F-3844-A91C-B6F68A7ECBB1}" type="parTrans" cxnId="{EDB6C7A6-63AE-9E40-93D4-5A0E80B41BBD}">
      <dgm:prSet/>
      <dgm:spPr>
        <a:ln>
          <a:solidFill>
            <a:schemeClr val="tx1"/>
          </a:solidFill>
        </a:ln>
      </dgm:spPr>
      <dgm:t>
        <a:bodyPr/>
        <a:lstStyle/>
        <a:p>
          <a:endParaRPr lang="en-US"/>
        </a:p>
      </dgm:t>
    </dgm:pt>
    <dgm:pt modelId="{F3828B22-151D-D846-B6D5-B790BE827780}" type="sibTrans" cxnId="{EDB6C7A6-63AE-9E40-93D4-5A0E80B41BBD}">
      <dgm:prSet/>
      <dgm:spPr/>
      <dgm:t>
        <a:bodyPr/>
        <a:lstStyle/>
        <a:p>
          <a:endParaRPr lang="en-US"/>
        </a:p>
      </dgm:t>
    </dgm:pt>
    <dgm:pt modelId="{F6300AB5-599C-FA4D-B47C-E3EF27868481}">
      <dgm:prSet phldrT="[Text]" custT="1"/>
      <dgm:spPr>
        <a:solidFill>
          <a:srgbClr val="C00000"/>
        </a:solidFill>
        <a:ln>
          <a:solidFill>
            <a:schemeClr val="tx1"/>
          </a:solidFill>
        </a:ln>
      </dgm:spPr>
      <dgm:t>
        <a:bodyPr/>
        <a:lstStyle/>
        <a:p>
          <a:r>
            <a:rPr lang="en-US" sz="1200" dirty="0"/>
            <a:t>R package available!</a:t>
          </a:r>
        </a:p>
      </dgm:t>
    </dgm:pt>
    <dgm:pt modelId="{B6CEFAB1-E8BD-4D49-8E2A-51435AA27C9E}" type="parTrans" cxnId="{C8432D47-F00A-7247-A7AD-A68856CFA004}">
      <dgm:prSet/>
      <dgm:spPr>
        <a:ln>
          <a:solidFill>
            <a:schemeClr val="tx1"/>
          </a:solidFill>
        </a:ln>
      </dgm:spPr>
      <dgm:t>
        <a:bodyPr/>
        <a:lstStyle/>
        <a:p>
          <a:endParaRPr lang="en-US"/>
        </a:p>
      </dgm:t>
    </dgm:pt>
    <dgm:pt modelId="{75F12308-190D-4944-B4D8-43140DFC2A25}" type="sibTrans" cxnId="{C8432D47-F00A-7247-A7AD-A68856CFA00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72865">
        <dgm:presLayoutVars>
          <dgm:chPref val="3"/>
        </dgm:presLayoutVars>
      </dgm:prSet>
      <dgm:spPr/>
    </dgm:pt>
    <dgm:pt modelId="{86352D23-EF0D-4241-A59E-248556496ED1}" type="pres">
      <dgm:prSet presAssocID="{2BF43244-B024-8B4B-B0F0-6CAE42C4CB19}" presName="level2hierChild" presStyleCnt="0"/>
      <dgm:spPr/>
    </dgm:pt>
    <dgm:pt modelId="{1F4469E6-9A41-8841-94FD-7D7309345246}" type="pres">
      <dgm:prSet presAssocID="{E3771D91-7206-A54E-B112-90764419E79B}" presName="conn2-1" presStyleLbl="parChTrans1D2" presStyleIdx="0" presStyleCnt="3"/>
      <dgm:spPr/>
    </dgm:pt>
    <dgm:pt modelId="{9B7C5E1C-8E01-9B41-A9DB-80330221802C}" type="pres">
      <dgm:prSet presAssocID="{E3771D91-7206-A54E-B112-90764419E79B}" presName="connTx" presStyleLbl="parChTrans1D2" presStyleIdx="0" presStyleCnt="3"/>
      <dgm:spPr/>
    </dgm:pt>
    <dgm:pt modelId="{55D16B47-8EA6-454F-967C-92E59A5D5A67}" type="pres">
      <dgm:prSet presAssocID="{9ED4C8FC-B788-6D45-8171-77DA070B3B3A}" presName="root2" presStyleCnt="0"/>
      <dgm:spPr/>
    </dgm:pt>
    <dgm:pt modelId="{22C95C1D-5720-454B-B53B-A795BFE27614}" type="pres">
      <dgm:prSet presAssocID="{9ED4C8FC-B788-6D45-8171-77DA070B3B3A}" presName="LevelTwoTextNode" presStyleLbl="node2" presStyleIdx="0" presStyleCnt="3" custScaleX="164899" custScaleY="73656">
        <dgm:presLayoutVars>
          <dgm:chPref val="3"/>
        </dgm:presLayoutVars>
      </dgm:prSet>
      <dgm:spPr/>
    </dgm:pt>
    <dgm:pt modelId="{29B5D87E-713B-9243-81B9-EDEB895AC742}" type="pres">
      <dgm:prSet presAssocID="{9ED4C8FC-B788-6D45-8171-77DA070B3B3A}" presName="level3hierChild" presStyleCnt="0"/>
      <dgm:spPr/>
    </dgm:pt>
    <dgm:pt modelId="{03A6201F-7A61-174E-B58D-A63B82DB6BE3}" type="pres">
      <dgm:prSet presAssocID="{0E50D448-7011-9B4E-A78B-8049FBA90CA0}" presName="conn2-1" presStyleLbl="parChTrans1D2" presStyleIdx="1" presStyleCnt="3"/>
      <dgm:spPr/>
    </dgm:pt>
    <dgm:pt modelId="{E5AE21EC-1118-684A-B9B9-8CB8D839AD5E}" type="pres">
      <dgm:prSet presAssocID="{0E50D448-7011-9B4E-A78B-8049FBA90CA0}" presName="connTx" presStyleLbl="parChTrans1D2" presStyleIdx="1" presStyleCnt="3"/>
      <dgm:spPr/>
    </dgm:pt>
    <dgm:pt modelId="{045FB9F5-02C1-8B40-BC17-529996EE2124}" type="pres">
      <dgm:prSet presAssocID="{0DD130FC-1C5A-B146-AD41-552C86C70E81}" presName="root2" presStyleCnt="0"/>
      <dgm:spPr/>
    </dgm:pt>
    <dgm:pt modelId="{75E6D7E1-C536-0B4D-AB64-8811E20100A0}" type="pres">
      <dgm:prSet presAssocID="{0DD130FC-1C5A-B146-AD41-552C86C70E81}" presName="LevelTwoTextNode" presStyleLbl="node2" presStyleIdx="1" presStyleCnt="3" custScaleX="164899" custScaleY="73463">
        <dgm:presLayoutVars>
          <dgm:chPref val="3"/>
        </dgm:presLayoutVars>
      </dgm:prSet>
      <dgm:spPr/>
    </dgm:pt>
    <dgm:pt modelId="{12B95E7C-576E-CB4B-822E-35F9C1BE9AEB}" type="pres">
      <dgm:prSet presAssocID="{0DD130FC-1C5A-B146-AD41-552C86C70E81}" presName="level3hierChild" presStyleCnt="0"/>
      <dgm:spPr/>
    </dgm:pt>
    <dgm:pt modelId="{7F9FD62F-9C32-6B4A-91C8-A6AEC681FA22}" type="pres">
      <dgm:prSet presAssocID="{07DEE64F-A333-DD49-83FF-812C1B5C55A9}" presName="conn2-1" presStyleLbl="parChTrans1D2" presStyleIdx="2" presStyleCnt="3"/>
      <dgm:spPr/>
    </dgm:pt>
    <dgm:pt modelId="{C2D10209-21FF-394E-96AC-8DBCB5B4940C}" type="pres">
      <dgm:prSet presAssocID="{07DEE64F-A333-DD49-83FF-812C1B5C55A9}" presName="connTx" presStyleLbl="parChTrans1D2" presStyleIdx="2" presStyleCnt="3"/>
      <dgm:spPr/>
    </dgm:pt>
    <dgm:pt modelId="{4DACE3CA-7441-9940-92B5-B0C085AC8A84}" type="pres">
      <dgm:prSet presAssocID="{07A73335-CC84-AF40-BF1D-44632846BC09}" presName="root2" presStyleCnt="0"/>
      <dgm:spPr/>
    </dgm:pt>
    <dgm:pt modelId="{DB98B003-D2FB-2343-8336-FF96E647F12A}" type="pres">
      <dgm:prSet presAssocID="{07A73335-CC84-AF40-BF1D-44632846BC09}" presName="LevelTwoTextNode" presStyleLbl="node2" presStyleIdx="2" presStyleCnt="3" custScaleX="164837" custScaleY="74057">
        <dgm:presLayoutVars>
          <dgm:chPref val="3"/>
        </dgm:presLayoutVars>
      </dgm:prSet>
      <dgm:spPr/>
    </dgm:pt>
    <dgm:pt modelId="{52E53859-9763-F649-908A-A1FD5949FA44}" type="pres">
      <dgm:prSet presAssocID="{07A73335-CC84-AF40-BF1D-44632846BC09}" presName="level3hierChild" presStyleCnt="0"/>
      <dgm:spPr/>
    </dgm:pt>
    <dgm:pt modelId="{F9D807B4-D2FC-2E46-9462-66872545519D}" type="pres">
      <dgm:prSet presAssocID="{6CD51430-70B0-4E4D-8735-9FF272BA0496}" presName="conn2-1" presStyleLbl="parChTrans1D3" presStyleIdx="0" presStyleCnt="5"/>
      <dgm:spPr/>
    </dgm:pt>
    <dgm:pt modelId="{BAAEE73A-66DC-1F40-AB87-1EA4800E602A}" type="pres">
      <dgm:prSet presAssocID="{6CD51430-70B0-4E4D-8735-9FF272BA0496}" presName="connTx" presStyleLbl="parChTrans1D3" presStyleIdx="0" presStyleCnt="5"/>
      <dgm:spPr/>
    </dgm:pt>
    <dgm:pt modelId="{2F2273C5-D255-4340-A153-CCD9D9C37B28}" type="pres">
      <dgm:prSet presAssocID="{2EE91FD0-4588-E64A-A1DB-56E0E10B1E65}" presName="root2" presStyleCnt="0"/>
      <dgm:spPr/>
    </dgm:pt>
    <dgm:pt modelId="{BE528ECB-E360-AD4D-B2F5-43C0F4F02220}" type="pres">
      <dgm:prSet presAssocID="{2EE91FD0-4588-E64A-A1DB-56E0E10B1E65}" presName="LevelTwoTextNode" presStyleLbl="node3" presStyleIdx="0" presStyleCnt="5" custScaleX="171228" custScaleY="57067" custLinFactNeighborX="-504" custLinFactNeighborY="-45322">
        <dgm:presLayoutVars>
          <dgm:chPref val="3"/>
        </dgm:presLayoutVars>
      </dgm:prSet>
      <dgm:spPr/>
    </dgm:pt>
    <dgm:pt modelId="{3D6719BD-9012-1C49-A3FE-22733413BFE6}" type="pres">
      <dgm:prSet presAssocID="{2EE91FD0-4588-E64A-A1DB-56E0E10B1E65}" presName="level3hierChild" presStyleCnt="0"/>
      <dgm:spPr/>
    </dgm:pt>
    <dgm:pt modelId="{25986BCA-5E61-8948-845A-6C6A087562C0}" type="pres">
      <dgm:prSet presAssocID="{91A705CB-B2A2-F543-9DA9-6C5D168937B2}" presName="conn2-1" presStyleLbl="parChTrans1D3" presStyleIdx="1" presStyleCnt="5"/>
      <dgm:spPr/>
    </dgm:pt>
    <dgm:pt modelId="{19F0AC6E-AE57-2742-9422-EAAC97309DA4}" type="pres">
      <dgm:prSet presAssocID="{91A705CB-B2A2-F543-9DA9-6C5D168937B2}" presName="connTx" presStyleLbl="parChTrans1D3" presStyleIdx="1" presStyleCnt="5"/>
      <dgm:spPr/>
    </dgm:pt>
    <dgm:pt modelId="{EFD7E0EC-703C-144A-A233-5C423818219F}" type="pres">
      <dgm:prSet presAssocID="{2F818FD8-3D7F-8A4E-B252-0AD129DD1E09}" presName="root2" presStyleCnt="0"/>
      <dgm:spPr/>
    </dgm:pt>
    <dgm:pt modelId="{F6C28390-EAD9-124C-8380-9DFD71C4A884}" type="pres">
      <dgm:prSet presAssocID="{2F818FD8-3D7F-8A4E-B252-0AD129DD1E09}" presName="LevelTwoTextNode" presStyleLbl="node3" presStyleIdx="1" presStyleCnt="5" custScaleX="171228" custScaleY="57067" custLinFactNeighborX="126" custLinFactNeighborY="-45322">
        <dgm:presLayoutVars>
          <dgm:chPref val="3"/>
        </dgm:presLayoutVars>
      </dgm:prSet>
      <dgm:spPr/>
    </dgm:pt>
    <dgm:pt modelId="{69B919C0-2231-EB43-8E18-131B8EB6C0BA}" type="pres">
      <dgm:prSet presAssocID="{2F818FD8-3D7F-8A4E-B252-0AD129DD1E09}" presName="level3hierChild" presStyleCnt="0"/>
      <dgm:spPr/>
    </dgm:pt>
    <dgm:pt modelId="{27ACC3CE-F5FC-D340-8E29-E24BB82C55FE}" type="pres">
      <dgm:prSet presAssocID="{C4D92F4F-0D5F-B84B-823F-35A6EE3F9B10}" presName="conn2-1" presStyleLbl="parChTrans1D3" presStyleIdx="2" presStyleCnt="5"/>
      <dgm:spPr/>
    </dgm:pt>
    <dgm:pt modelId="{02BF5614-C1A7-1A49-8937-862289F551D3}" type="pres">
      <dgm:prSet presAssocID="{C4D92F4F-0D5F-B84B-823F-35A6EE3F9B10}" presName="connTx" presStyleLbl="parChTrans1D3" presStyleIdx="2" presStyleCnt="5"/>
      <dgm:spPr/>
    </dgm:pt>
    <dgm:pt modelId="{BD043396-7F61-2C42-A15F-FB83DF365560}" type="pres">
      <dgm:prSet presAssocID="{D468A180-B062-5343-B468-153036BCAD81}" presName="root2" presStyleCnt="0"/>
      <dgm:spPr/>
    </dgm:pt>
    <dgm:pt modelId="{F6195C83-4FFB-5948-9823-444E700AEB95}" type="pres">
      <dgm:prSet presAssocID="{D468A180-B062-5343-B468-153036BCAD81}" presName="LevelTwoTextNode" presStyleLbl="node3" presStyleIdx="2" presStyleCnt="5" custScaleX="171228" custScaleY="57067" custLinFactNeighborX="-504" custLinFactNeighborY="-45322">
        <dgm:presLayoutVars>
          <dgm:chPref val="3"/>
        </dgm:presLayoutVars>
      </dgm:prSet>
      <dgm:spPr/>
    </dgm:pt>
    <dgm:pt modelId="{CA2D4CC2-A6AC-2B40-BDDB-C8693C20A04B}" type="pres">
      <dgm:prSet presAssocID="{D468A180-B062-5343-B468-153036BCAD81}" presName="level3hierChild" presStyleCnt="0"/>
      <dgm:spPr/>
    </dgm:pt>
    <dgm:pt modelId="{7CF06EC4-AD82-C244-B498-1D12FD299773}" type="pres">
      <dgm:prSet presAssocID="{D1E92150-365F-3844-A91C-B6F68A7ECBB1}" presName="conn2-1" presStyleLbl="parChTrans1D3" presStyleIdx="3" presStyleCnt="5"/>
      <dgm:spPr/>
    </dgm:pt>
    <dgm:pt modelId="{6B6A0556-8FB1-A24F-818E-96DF815F2370}" type="pres">
      <dgm:prSet presAssocID="{D1E92150-365F-3844-A91C-B6F68A7ECBB1}" presName="connTx" presStyleLbl="parChTrans1D3" presStyleIdx="3" presStyleCnt="5"/>
      <dgm:spPr/>
    </dgm:pt>
    <dgm:pt modelId="{597C0677-C662-BA4C-83D3-CD219B7BC89D}" type="pres">
      <dgm:prSet presAssocID="{CF441071-E622-9B48-B28B-BF791AFDE8ED}" presName="root2" presStyleCnt="0"/>
      <dgm:spPr/>
    </dgm:pt>
    <dgm:pt modelId="{9BF11B40-B1E1-D046-BCA3-C82E8773069A}" type="pres">
      <dgm:prSet presAssocID="{CF441071-E622-9B48-B28B-BF791AFDE8ED}" presName="LevelTwoTextNode" presStyleLbl="node3" presStyleIdx="3" presStyleCnt="5" custScaleX="171228" custScaleY="57067" custLinFactNeighborX="-504" custLinFactNeighborY="-45322">
        <dgm:presLayoutVars>
          <dgm:chPref val="3"/>
        </dgm:presLayoutVars>
      </dgm:prSet>
      <dgm:spPr/>
    </dgm:pt>
    <dgm:pt modelId="{DDAF16D1-F263-B64B-A6DE-CCE88DA82771}" type="pres">
      <dgm:prSet presAssocID="{CF441071-E622-9B48-B28B-BF791AFDE8ED}" presName="level3hierChild" presStyleCnt="0"/>
      <dgm:spPr/>
    </dgm:pt>
    <dgm:pt modelId="{5BA597B6-64F9-BC47-ADCC-D23164A8EC45}" type="pres">
      <dgm:prSet presAssocID="{B6CEFAB1-E8BD-4D49-8E2A-51435AA27C9E}" presName="conn2-1" presStyleLbl="parChTrans1D3" presStyleIdx="4" presStyleCnt="5"/>
      <dgm:spPr/>
    </dgm:pt>
    <dgm:pt modelId="{0087B8E4-F245-B94B-B342-AC101293504B}" type="pres">
      <dgm:prSet presAssocID="{B6CEFAB1-E8BD-4D49-8E2A-51435AA27C9E}" presName="connTx" presStyleLbl="parChTrans1D3" presStyleIdx="4" presStyleCnt="5"/>
      <dgm:spPr/>
    </dgm:pt>
    <dgm:pt modelId="{06BE106F-8EDD-5D42-83DE-E6B3647E4E77}" type="pres">
      <dgm:prSet presAssocID="{F6300AB5-599C-FA4D-B47C-E3EF27868481}" presName="root2" presStyleCnt="0"/>
      <dgm:spPr/>
    </dgm:pt>
    <dgm:pt modelId="{B65D30BE-429E-0147-BC92-F19C92A8741A}" type="pres">
      <dgm:prSet presAssocID="{F6300AB5-599C-FA4D-B47C-E3EF27868481}" presName="LevelTwoTextNode" presStyleLbl="node3" presStyleIdx="4" presStyleCnt="5" custScaleY="41704" custLinFactNeighborX="-18659" custLinFactNeighborY="19163">
        <dgm:presLayoutVars>
          <dgm:chPref val="3"/>
        </dgm:presLayoutVars>
      </dgm:prSet>
      <dgm:spPr/>
    </dgm:pt>
    <dgm:pt modelId="{E12F26A7-B000-B949-8772-227A50DD7C28}" type="pres">
      <dgm:prSet presAssocID="{F6300AB5-599C-FA4D-B47C-E3EF27868481}" presName="level3hierChild" presStyleCnt="0"/>
      <dgm:spPr/>
    </dgm:pt>
  </dgm:ptLst>
  <dgm:cxnLst>
    <dgm:cxn modelId="{AD464B0E-993E-BF4B-B0ED-9C9C54590FB3}" type="presOf" srcId="{C4D92F4F-0D5F-B84B-823F-35A6EE3F9B10}" destId="{02BF5614-C1A7-1A49-8937-862289F551D3}" srcOrd="1" destOrd="0" presId="urn:microsoft.com/office/officeart/2005/8/layout/hierarchy2"/>
    <dgm:cxn modelId="{3525BE0E-97D1-844E-8931-C3D3EBD4B4E4}" type="presOf" srcId="{91A705CB-B2A2-F543-9DA9-6C5D168937B2}" destId="{19F0AC6E-AE57-2742-9422-EAAC97309DA4}" srcOrd="1" destOrd="0" presId="urn:microsoft.com/office/officeart/2005/8/layout/hierarchy2"/>
    <dgm:cxn modelId="{38B0D412-6398-0C41-BF8E-98600B4ED001}" type="presOf" srcId="{91A705CB-B2A2-F543-9DA9-6C5D168937B2}" destId="{25986BCA-5E61-8948-845A-6C6A087562C0}" srcOrd="0" destOrd="0" presId="urn:microsoft.com/office/officeart/2005/8/layout/hierarchy2"/>
    <dgm:cxn modelId="{3FAD7418-C873-B14A-AC00-B1E028CB8D6B}" srcId="{0EE01D59-4E1F-5640-BE88-FD09D8E6CDEC}" destId="{2BF43244-B024-8B4B-B0F0-6CAE42C4CB19}" srcOrd="0" destOrd="0" parTransId="{F90417CF-2216-D345-93A8-1265CA3853D0}" sibTransId="{19AECA27-6297-D64A-BDC9-3A17E705CAB6}"/>
    <dgm:cxn modelId="{D9B0FC27-5F1E-FA4B-9B2A-BCCAC8365A89}" type="presOf" srcId="{0DD130FC-1C5A-B146-AD41-552C86C70E81}" destId="{75E6D7E1-C536-0B4D-AB64-8811E20100A0}" srcOrd="0" destOrd="0" presId="urn:microsoft.com/office/officeart/2005/8/layout/hierarchy2"/>
    <dgm:cxn modelId="{ED67FC34-ACFA-B04A-9797-7C98C1F5757D}" type="presOf" srcId="{6CD51430-70B0-4E4D-8735-9FF272BA0496}" destId="{BAAEE73A-66DC-1F40-AB87-1EA4800E602A}" srcOrd="1" destOrd="0" presId="urn:microsoft.com/office/officeart/2005/8/layout/hierarchy2"/>
    <dgm:cxn modelId="{4F8AFB39-6127-6945-B841-2B3A213BF7CD}" srcId="{07A73335-CC84-AF40-BF1D-44632846BC09}" destId="{D468A180-B062-5343-B468-153036BCAD81}" srcOrd="2" destOrd="0" parTransId="{C4D92F4F-0D5F-B84B-823F-35A6EE3F9B10}" sibTransId="{AEFD0661-3ADC-2B43-B583-DD812B076A27}"/>
    <dgm:cxn modelId="{EF4EB03D-5D9A-E544-A949-2BE3D3833A47}" type="presOf" srcId="{B6CEFAB1-E8BD-4D49-8E2A-51435AA27C9E}" destId="{5BA597B6-64F9-BC47-ADCC-D23164A8EC45}" srcOrd="0" destOrd="0" presId="urn:microsoft.com/office/officeart/2005/8/layout/hierarchy2"/>
    <dgm:cxn modelId="{C8432D47-F00A-7247-A7AD-A68856CFA004}" srcId="{07A73335-CC84-AF40-BF1D-44632846BC09}" destId="{F6300AB5-599C-FA4D-B47C-E3EF27868481}" srcOrd="4" destOrd="0" parTransId="{B6CEFAB1-E8BD-4D49-8E2A-51435AA27C9E}" sibTransId="{75F12308-190D-4944-B4D8-43140DFC2A25}"/>
    <dgm:cxn modelId="{13DB3448-BE85-C746-A7D2-92EFC576467F}" type="presOf" srcId="{2EE91FD0-4588-E64A-A1DB-56E0E10B1E65}" destId="{BE528ECB-E360-AD4D-B2F5-43C0F4F02220}" srcOrd="0" destOrd="0" presId="urn:microsoft.com/office/officeart/2005/8/layout/hierarchy2"/>
    <dgm:cxn modelId="{3AA85955-B744-1949-AEC7-FE6716B9E8E0}" srcId="{07A73335-CC84-AF40-BF1D-44632846BC09}" destId="{2EE91FD0-4588-E64A-A1DB-56E0E10B1E65}" srcOrd="0" destOrd="0" parTransId="{6CD51430-70B0-4E4D-8735-9FF272BA0496}" sibTransId="{4218949B-C9B1-C84F-A0C8-4D3A93C4C404}"/>
    <dgm:cxn modelId="{82FE9A5A-32CD-2E4F-8D31-71CDBD7587C0}" srcId="{2BF43244-B024-8B4B-B0F0-6CAE42C4CB19}" destId="{0DD130FC-1C5A-B146-AD41-552C86C70E81}" srcOrd="1" destOrd="0" parTransId="{0E50D448-7011-9B4E-A78B-8049FBA90CA0}" sibTransId="{92380318-FC3F-564E-8D00-1EA5956B140D}"/>
    <dgm:cxn modelId="{5DF89B66-0678-3F4B-9708-E13D47EE3178}" type="presOf" srcId="{C4D92F4F-0D5F-B84B-823F-35A6EE3F9B10}" destId="{27ACC3CE-F5FC-D340-8E29-E24BB82C55FE}" srcOrd="0" destOrd="0" presId="urn:microsoft.com/office/officeart/2005/8/layout/hierarchy2"/>
    <dgm:cxn modelId="{421BB96A-2C4A-5E45-A4BA-E59AE442288E}" type="presOf" srcId="{07DEE64F-A333-DD49-83FF-812C1B5C55A9}" destId="{C2D10209-21FF-394E-96AC-8DBCB5B4940C}" srcOrd="1"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BF1DCA7E-078B-A549-9FC5-9A2820F30CF8}" srcId="{07A73335-CC84-AF40-BF1D-44632846BC09}" destId="{2F818FD8-3D7F-8A4E-B252-0AD129DD1E09}" srcOrd="1" destOrd="0" parTransId="{91A705CB-B2A2-F543-9DA9-6C5D168937B2}" sibTransId="{894EF8DA-FC40-F04E-9A9C-BCD1B30C840C}"/>
    <dgm:cxn modelId="{56091C8C-A6A3-1D4B-9C45-028B34C7F8D9}" type="presOf" srcId="{0EE01D59-4E1F-5640-BE88-FD09D8E6CDEC}" destId="{0063A88F-0011-6742-ADF4-22CBAB4C26B8}" srcOrd="0" destOrd="0" presId="urn:microsoft.com/office/officeart/2005/8/layout/hierarchy2"/>
    <dgm:cxn modelId="{F75C6392-AC45-8846-B53C-175AF8E47366}" type="presOf" srcId="{D468A180-B062-5343-B468-153036BCAD81}" destId="{F6195C83-4FFB-5948-9823-444E700AEB95}" srcOrd="0" destOrd="0" presId="urn:microsoft.com/office/officeart/2005/8/layout/hierarchy2"/>
    <dgm:cxn modelId="{0F6F129B-8131-FA44-ACE9-05BDC0CD22A7}" type="presOf" srcId="{07DEE64F-A333-DD49-83FF-812C1B5C55A9}" destId="{7F9FD62F-9C32-6B4A-91C8-A6AEC681FA22}" srcOrd="0" destOrd="0" presId="urn:microsoft.com/office/officeart/2005/8/layout/hierarchy2"/>
    <dgm:cxn modelId="{2ADE579D-493A-EA43-A594-701E495D82BD}" type="presOf" srcId="{CF441071-E622-9B48-B28B-BF791AFDE8ED}" destId="{9BF11B40-B1E1-D046-BCA3-C82E8773069A}" srcOrd="0" destOrd="0" presId="urn:microsoft.com/office/officeart/2005/8/layout/hierarchy2"/>
    <dgm:cxn modelId="{5B2A13A3-3D46-8141-88D7-821DBC2973C0}" type="presOf" srcId="{0E50D448-7011-9B4E-A78B-8049FBA90CA0}" destId="{03A6201F-7A61-174E-B58D-A63B82DB6BE3}" srcOrd="0" destOrd="0" presId="urn:microsoft.com/office/officeart/2005/8/layout/hierarchy2"/>
    <dgm:cxn modelId="{1125B1A5-DBE9-9C4D-81BB-7BD1D06CB548}" type="presOf" srcId="{D1E92150-365F-3844-A91C-B6F68A7ECBB1}" destId="{7CF06EC4-AD82-C244-B498-1D12FD299773}" srcOrd="0" destOrd="0" presId="urn:microsoft.com/office/officeart/2005/8/layout/hierarchy2"/>
    <dgm:cxn modelId="{EDB6C7A6-63AE-9E40-93D4-5A0E80B41BBD}" srcId="{07A73335-CC84-AF40-BF1D-44632846BC09}" destId="{CF441071-E622-9B48-B28B-BF791AFDE8ED}" srcOrd="3" destOrd="0" parTransId="{D1E92150-365F-3844-A91C-B6F68A7ECBB1}" sibTransId="{F3828B22-151D-D846-B6D5-B790BE827780}"/>
    <dgm:cxn modelId="{B8A745AA-2752-014D-9646-6BFB2F803922}" type="presOf" srcId="{E3771D91-7206-A54E-B112-90764419E79B}" destId="{9B7C5E1C-8E01-9B41-A9DB-80330221802C}" srcOrd="1" destOrd="0" presId="urn:microsoft.com/office/officeart/2005/8/layout/hierarchy2"/>
    <dgm:cxn modelId="{DF595DAC-24FA-0942-B73F-57BE62A1C3CF}" type="presOf" srcId="{D1E92150-365F-3844-A91C-B6F68A7ECBB1}" destId="{6B6A0556-8FB1-A24F-818E-96DF815F2370}" srcOrd="1" destOrd="0" presId="urn:microsoft.com/office/officeart/2005/8/layout/hierarchy2"/>
    <dgm:cxn modelId="{1EDEA0B0-CBCE-F745-8C8B-6E9926D88DE4}" srcId="{2BF43244-B024-8B4B-B0F0-6CAE42C4CB19}" destId="{07A73335-CC84-AF40-BF1D-44632846BC09}" srcOrd="2" destOrd="0" parTransId="{07DEE64F-A333-DD49-83FF-812C1B5C55A9}" sibTransId="{D3286044-0902-A840-8BE9-DB5D7B45D68A}"/>
    <dgm:cxn modelId="{979160B2-F97B-E841-8CC5-0191383FD23F}" type="presOf" srcId="{9ED4C8FC-B788-6D45-8171-77DA070B3B3A}" destId="{22C95C1D-5720-454B-B53B-A795BFE27614}" srcOrd="0" destOrd="0" presId="urn:microsoft.com/office/officeart/2005/8/layout/hierarchy2"/>
    <dgm:cxn modelId="{8B830FBD-F28B-A64F-9624-0D4ED5571FFD}" type="presOf" srcId="{0E50D448-7011-9B4E-A78B-8049FBA90CA0}" destId="{E5AE21EC-1118-684A-B9B9-8CB8D839AD5E}" srcOrd="1" destOrd="0" presId="urn:microsoft.com/office/officeart/2005/8/layout/hierarchy2"/>
    <dgm:cxn modelId="{58D667C4-2CFD-1C4E-84BE-6DF754A7CECD}" type="presOf" srcId="{6CD51430-70B0-4E4D-8735-9FF272BA0496}" destId="{F9D807B4-D2FC-2E46-9462-66872545519D}" srcOrd="0" destOrd="0" presId="urn:microsoft.com/office/officeart/2005/8/layout/hierarchy2"/>
    <dgm:cxn modelId="{F93726D4-DEF0-8440-9D15-AB8F8041D849}" type="presOf" srcId="{07A73335-CC84-AF40-BF1D-44632846BC09}" destId="{DB98B003-D2FB-2343-8336-FF96E647F12A}" srcOrd="0" destOrd="0" presId="urn:microsoft.com/office/officeart/2005/8/layout/hierarchy2"/>
    <dgm:cxn modelId="{321AAEDF-79E0-044E-9400-7D53C863ED13}" type="presOf" srcId="{2F818FD8-3D7F-8A4E-B252-0AD129DD1E09}" destId="{F6C28390-EAD9-124C-8380-9DFD71C4A884}" srcOrd="0" destOrd="0" presId="urn:microsoft.com/office/officeart/2005/8/layout/hierarchy2"/>
    <dgm:cxn modelId="{349474E1-CBBB-7142-89D4-AFDEA1EAAF50}" srcId="{2BF43244-B024-8B4B-B0F0-6CAE42C4CB19}" destId="{9ED4C8FC-B788-6D45-8171-77DA070B3B3A}" srcOrd="0" destOrd="0" parTransId="{E3771D91-7206-A54E-B112-90764419E79B}" sibTransId="{ED1C981A-AFAD-D242-8CB0-8440894E40E1}"/>
    <dgm:cxn modelId="{4CAF02E4-7840-8848-962A-DAB73ADC0BA2}" type="presOf" srcId="{E3771D91-7206-A54E-B112-90764419E79B}" destId="{1F4469E6-9A41-8841-94FD-7D7309345246}" srcOrd="0" destOrd="0" presId="urn:microsoft.com/office/officeart/2005/8/layout/hierarchy2"/>
    <dgm:cxn modelId="{5A35ACE5-0463-B046-B570-4515B3D47B57}" type="presOf" srcId="{F6300AB5-599C-FA4D-B47C-E3EF27868481}" destId="{B65D30BE-429E-0147-BC92-F19C92A8741A}" srcOrd="0" destOrd="0" presId="urn:microsoft.com/office/officeart/2005/8/layout/hierarchy2"/>
    <dgm:cxn modelId="{20BAEAE9-F8E0-9646-ACC3-983DD39B6874}" type="presOf" srcId="{B6CEFAB1-E8BD-4D49-8E2A-51435AA27C9E}" destId="{0087B8E4-F245-B94B-B342-AC101293504B}"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BE71770E-FF9F-6644-85E6-5DDBCAE2EA71}" type="presParOf" srcId="{86352D23-EF0D-4241-A59E-248556496ED1}" destId="{1F4469E6-9A41-8841-94FD-7D7309345246}" srcOrd="0" destOrd="0" presId="urn:microsoft.com/office/officeart/2005/8/layout/hierarchy2"/>
    <dgm:cxn modelId="{1BA7A07F-F5BB-EA47-97CE-433424A7932F}" type="presParOf" srcId="{1F4469E6-9A41-8841-94FD-7D7309345246}" destId="{9B7C5E1C-8E01-9B41-A9DB-80330221802C}" srcOrd="0" destOrd="0" presId="urn:microsoft.com/office/officeart/2005/8/layout/hierarchy2"/>
    <dgm:cxn modelId="{6961D607-F1F8-9D47-AD08-F675194317DE}" type="presParOf" srcId="{86352D23-EF0D-4241-A59E-248556496ED1}" destId="{55D16B47-8EA6-454F-967C-92E59A5D5A67}" srcOrd="1" destOrd="0" presId="urn:microsoft.com/office/officeart/2005/8/layout/hierarchy2"/>
    <dgm:cxn modelId="{FB619BA2-2836-7248-B241-F51084A18B27}" type="presParOf" srcId="{55D16B47-8EA6-454F-967C-92E59A5D5A67}" destId="{22C95C1D-5720-454B-B53B-A795BFE27614}" srcOrd="0" destOrd="0" presId="urn:microsoft.com/office/officeart/2005/8/layout/hierarchy2"/>
    <dgm:cxn modelId="{4C2D326A-8F1B-5C4F-A9B6-49729874B4BC}" type="presParOf" srcId="{55D16B47-8EA6-454F-967C-92E59A5D5A67}" destId="{29B5D87E-713B-9243-81B9-EDEB895AC742}" srcOrd="1" destOrd="0" presId="urn:microsoft.com/office/officeart/2005/8/layout/hierarchy2"/>
    <dgm:cxn modelId="{6D84C851-F9BF-5B4A-8806-D07BAC9FD413}" type="presParOf" srcId="{86352D23-EF0D-4241-A59E-248556496ED1}" destId="{03A6201F-7A61-174E-B58D-A63B82DB6BE3}" srcOrd="2" destOrd="0" presId="urn:microsoft.com/office/officeart/2005/8/layout/hierarchy2"/>
    <dgm:cxn modelId="{D722E436-1C70-2C4E-AA52-5F285AC27F8C}" type="presParOf" srcId="{03A6201F-7A61-174E-B58D-A63B82DB6BE3}" destId="{E5AE21EC-1118-684A-B9B9-8CB8D839AD5E}" srcOrd="0" destOrd="0" presId="urn:microsoft.com/office/officeart/2005/8/layout/hierarchy2"/>
    <dgm:cxn modelId="{2E22F3D0-47AC-A541-92AC-5E6F243A065A}" type="presParOf" srcId="{86352D23-EF0D-4241-A59E-248556496ED1}" destId="{045FB9F5-02C1-8B40-BC17-529996EE2124}" srcOrd="3" destOrd="0" presId="urn:microsoft.com/office/officeart/2005/8/layout/hierarchy2"/>
    <dgm:cxn modelId="{CAFBC1B2-CD8D-C945-92FC-5B3F633D19D1}" type="presParOf" srcId="{045FB9F5-02C1-8B40-BC17-529996EE2124}" destId="{75E6D7E1-C536-0B4D-AB64-8811E20100A0}" srcOrd="0" destOrd="0" presId="urn:microsoft.com/office/officeart/2005/8/layout/hierarchy2"/>
    <dgm:cxn modelId="{BCB3FDAB-7292-3C4E-8999-AE4FB3F18A40}" type="presParOf" srcId="{045FB9F5-02C1-8B40-BC17-529996EE2124}" destId="{12B95E7C-576E-CB4B-822E-35F9C1BE9AEB}" srcOrd="1" destOrd="0" presId="urn:microsoft.com/office/officeart/2005/8/layout/hierarchy2"/>
    <dgm:cxn modelId="{21D3E18E-2E1D-8240-B60F-784142CCB6DA}" type="presParOf" srcId="{86352D23-EF0D-4241-A59E-248556496ED1}" destId="{7F9FD62F-9C32-6B4A-91C8-A6AEC681FA22}" srcOrd="4" destOrd="0" presId="urn:microsoft.com/office/officeart/2005/8/layout/hierarchy2"/>
    <dgm:cxn modelId="{CE7A36F3-F0B9-2240-BF08-8EEB3A260245}" type="presParOf" srcId="{7F9FD62F-9C32-6B4A-91C8-A6AEC681FA22}" destId="{C2D10209-21FF-394E-96AC-8DBCB5B4940C}" srcOrd="0" destOrd="0" presId="urn:microsoft.com/office/officeart/2005/8/layout/hierarchy2"/>
    <dgm:cxn modelId="{4D003C62-0FC5-B24B-9CA7-6106DA08B5AE}" type="presParOf" srcId="{86352D23-EF0D-4241-A59E-248556496ED1}" destId="{4DACE3CA-7441-9940-92B5-B0C085AC8A84}" srcOrd="5" destOrd="0" presId="urn:microsoft.com/office/officeart/2005/8/layout/hierarchy2"/>
    <dgm:cxn modelId="{B395E43E-EF32-3543-87CD-C83945ECCB03}" type="presParOf" srcId="{4DACE3CA-7441-9940-92B5-B0C085AC8A84}" destId="{DB98B003-D2FB-2343-8336-FF96E647F12A}" srcOrd="0" destOrd="0" presId="urn:microsoft.com/office/officeart/2005/8/layout/hierarchy2"/>
    <dgm:cxn modelId="{B7FE1C9C-C651-9444-80FF-D397EF840D8D}" type="presParOf" srcId="{4DACE3CA-7441-9940-92B5-B0C085AC8A84}" destId="{52E53859-9763-F649-908A-A1FD5949FA44}" srcOrd="1" destOrd="0" presId="urn:microsoft.com/office/officeart/2005/8/layout/hierarchy2"/>
    <dgm:cxn modelId="{F6130999-C478-1644-BAC8-2AF62C9A0F2A}" type="presParOf" srcId="{52E53859-9763-F649-908A-A1FD5949FA44}" destId="{F9D807B4-D2FC-2E46-9462-66872545519D}" srcOrd="0" destOrd="0" presId="urn:microsoft.com/office/officeart/2005/8/layout/hierarchy2"/>
    <dgm:cxn modelId="{4E17E63A-7EEE-AA41-9CC7-35D7639F8A6F}" type="presParOf" srcId="{F9D807B4-D2FC-2E46-9462-66872545519D}" destId="{BAAEE73A-66DC-1F40-AB87-1EA4800E602A}" srcOrd="0" destOrd="0" presId="urn:microsoft.com/office/officeart/2005/8/layout/hierarchy2"/>
    <dgm:cxn modelId="{2FBBDE5B-63A8-204C-BA2D-4CD26A3F5C44}" type="presParOf" srcId="{52E53859-9763-F649-908A-A1FD5949FA44}" destId="{2F2273C5-D255-4340-A153-CCD9D9C37B28}" srcOrd="1" destOrd="0" presId="urn:microsoft.com/office/officeart/2005/8/layout/hierarchy2"/>
    <dgm:cxn modelId="{7FBB4F86-D872-9A49-AFB9-92D1A82FE9C0}" type="presParOf" srcId="{2F2273C5-D255-4340-A153-CCD9D9C37B28}" destId="{BE528ECB-E360-AD4D-B2F5-43C0F4F02220}" srcOrd="0" destOrd="0" presId="urn:microsoft.com/office/officeart/2005/8/layout/hierarchy2"/>
    <dgm:cxn modelId="{51FE9B9A-30BF-3547-8B38-EFE13377EC16}" type="presParOf" srcId="{2F2273C5-D255-4340-A153-CCD9D9C37B28}" destId="{3D6719BD-9012-1C49-A3FE-22733413BFE6}" srcOrd="1" destOrd="0" presId="urn:microsoft.com/office/officeart/2005/8/layout/hierarchy2"/>
    <dgm:cxn modelId="{38664CB0-1EAA-4949-9E7F-98B570E42451}" type="presParOf" srcId="{52E53859-9763-F649-908A-A1FD5949FA44}" destId="{25986BCA-5E61-8948-845A-6C6A087562C0}" srcOrd="2" destOrd="0" presId="urn:microsoft.com/office/officeart/2005/8/layout/hierarchy2"/>
    <dgm:cxn modelId="{7F01FD87-F87C-1C47-8DEB-8B485472F7FC}" type="presParOf" srcId="{25986BCA-5E61-8948-845A-6C6A087562C0}" destId="{19F0AC6E-AE57-2742-9422-EAAC97309DA4}" srcOrd="0" destOrd="0" presId="urn:microsoft.com/office/officeart/2005/8/layout/hierarchy2"/>
    <dgm:cxn modelId="{48195056-F29D-2D40-8BC1-9FC4F4DA9E2E}" type="presParOf" srcId="{52E53859-9763-F649-908A-A1FD5949FA44}" destId="{EFD7E0EC-703C-144A-A233-5C423818219F}" srcOrd="3" destOrd="0" presId="urn:microsoft.com/office/officeart/2005/8/layout/hierarchy2"/>
    <dgm:cxn modelId="{67DD0D93-DA94-6542-8948-CE55522C59A5}" type="presParOf" srcId="{EFD7E0EC-703C-144A-A233-5C423818219F}" destId="{F6C28390-EAD9-124C-8380-9DFD71C4A884}" srcOrd="0" destOrd="0" presId="urn:microsoft.com/office/officeart/2005/8/layout/hierarchy2"/>
    <dgm:cxn modelId="{7556B92A-E2E3-0041-A264-92D86C05AFFE}" type="presParOf" srcId="{EFD7E0EC-703C-144A-A233-5C423818219F}" destId="{69B919C0-2231-EB43-8E18-131B8EB6C0BA}" srcOrd="1" destOrd="0" presId="urn:microsoft.com/office/officeart/2005/8/layout/hierarchy2"/>
    <dgm:cxn modelId="{5DA39526-8F23-E841-BCF3-1738A175121B}" type="presParOf" srcId="{52E53859-9763-F649-908A-A1FD5949FA44}" destId="{27ACC3CE-F5FC-D340-8E29-E24BB82C55FE}" srcOrd="4" destOrd="0" presId="urn:microsoft.com/office/officeart/2005/8/layout/hierarchy2"/>
    <dgm:cxn modelId="{7E45D821-1CB9-744D-B8F9-35540A1E901F}" type="presParOf" srcId="{27ACC3CE-F5FC-D340-8E29-E24BB82C55FE}" destId="{02BF5614-C1A7-1A49-8937-862289F551D3}" srcOrd="0" destOrd="0" presId="urn:microsoft.com/office/officeart/2005/8/layout/hierarchy2"/>
    <dgm:cxn modelId="{18341A9F-AED2-AE4C-97C1-DC3D73DCD53E}" type="presParOf" srcId="{52E53859-9763-F649-908A-A1FD5949FA44}" destId="{BD043396-7F61-2C42-A15F-FB83DF365560}" srcOrd="5" destOrd="0" presId="urn:microsoft.com/office/officeart/2005/8/layout/hierarchy2"/>
    <dgm:cxn modelId="{C491A2CD-2FF8-FB40-89BE-731347220430}" type="presParOf" srcId="{BD043396-7F61-2C42-A15F-FB83DF365560}" destId="{F6195C83-4FFB-5948-9823-444E700AEB95}" srcOrd="0" destOrd="0" presId="urn:microsoft.com/office/officeart/2005/8/layout/hierarchy2"/>
    <dgm:cxn modelId="{3CD6736A-22AF-E148-AC44-D9B788C30FDA}" type="presParOf" srcId="{BD043396-7F61-2C42-A15F-FB83DF365560}" destId="{CA2D4CC2-A6AC-2B40-BDDB-C8693C20A04B}" srcOrd="1" destOrd="0" presId="urn:microsoft.com/office/officeart/2005/8/layout/hierarchy2"/>
    <dgm:cxn modelId="{1E97C8EC-A3B8-4D46-B18F-721DD40AE796}" type="presParOf" srcId="{52E53859-9763-F649-908A-A1FD5949FA44}" destId="{7CF06EC4-AD82-C244-B498-1D12FD299773}" srcOrd="6" destOrd="0" presId="urn:microsoft.com/office/officeart/2005/8/layout/hierarchy2"/>
    <dgm:cxn modelId="{39A3C76A-7B40-1740-885A-D219DAC944A4}" type="presParOf" srcId="{7CF06EC4-AD82-C244-B498-1D12FD299773}" destId="{6B6A0556-8FB1-A24F-818E-96DF815F2370}" srcOrd="0" destOrd="0" presId="urn:microsoft.com/office/officeart/2005/8/layout/hierarchy2"/>
    <dgm:cxn modelId="{846E9C6E-04FB-134B-829A-98E4438245F9}" type="presParOf" srcId="{52E53859-9763-F649-908A-A1FD5949FA44}" destId="{597C0677-C662-BA4C-83D3-CD219B7BC89D}" srcOrd="7" destOrd="0" presId="urn:microsoft.com/office/officeart/2005/8/layout/hierarchy2"/>
    <dgm:cxn modelId="{BA670A3D-D6E3-174D-AB57-C625FBB8D82D}" type="presParOf" srcId="{597C0677-C662-BA4C-83D3-CD219B7BC89D}" destId="{9BF11B40-B1E1-D046-BCA3-C82E8773069A}" srcOrd="0" destOrd="0" presId="urn:microsoft.com/office/officeart/2005/8/layout/hierarchy2"/>
    <dgm:cxn modelId="{5808C987-A07B-6E47-99ED-1C07C14F74FA}" type="presParOf" srcId="{597C0677-C662-BA4C-83D3-CD219B7BC89D}" destId="{DDAF16D1-F263-B64B-A6DE-CCE88DA82771}" srcOrd="1" destOrd="0" presId="urn:microsoft.com/office/officeart/2005/8/layout/hierarchy2"/>
    <dgm:cxn modelId="{BD71E99E-4A45-644A-B2FF-A353868DAB41}" type="presParOf" srcId="{52E53859-9763-F649-908A-A1FD5949FA44}" destId="{5BA597B6-64F9-BC47-ADCC-D23164A8EC45}" srcOrd="8" destOrd="0" presId="urn:microsoft.com/office/officeart/2005/8/layout/hierarchy2"/>
    <dgm:cxn modelId="{6736F79B-FF7E-5243-B35B-9A570490EB14}" type="presParOf" srcId="{5BA597B6-64F9-BC47-ADCC-D23164A8EC45}" destId="{0087B8E4-F245-B94B-B342-AC101293504B}" srcOrd="0" destOrd="0" presId="urn:microsoft.com/office/officeart/2005/8/layout/hierarchy2"/>
    <dgm:cxn modelId="{1B1B3FCF-8772-9C45-8E9F-DF0562969C00}" type="presParOf" srcId="{52E53859-9763-F649-908A-A1FD5949FA44}" destId="{06BE106F-8EDD-5D42-83DE-E6B3647E4E77}" srcOrd="9" destOrd="0" presId="urn:microsoft.com/office/officeart/2005/8/layout/hierarchy2"/>
    <dgm:cxn modelId="{BF3CD797-D9A7-1B4B-B89F-E7EC6E14D92F}" type="presParOf" srcId="{06BE106F-8EDD-5D42-83DE-E6B3647E4E77}" destId="{B65D30BE-429E-0147-BC92-F19C92A8741A}" srcOrd="0" destOrd="0" presId="urn:microsoft.com/office/officeart/2005/8/layout/hierarchy2"/>
    <dgm:cxn modelId="{335D64D8-AB08-4845-9119-B0390E6763BF}" type="presParOf" srcId="{06BE106F-8EDD-5D42-83DE-E6B3647E4E77}" destId="{E12F26A7-B000-B949-8772-227A50DD7C2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1F964-F32F-544C-ADD3-3D9A7F618C9F}">
      <dsp:nvSpPr>
        <dsp:cNvPr id="0" name=""/>
        <dsp:cNvSpPr/>
      </dsp:nvSpPr>
      <dsp:spPr>
        <a:xfrm>
          <a:off x="0" y="0"/>
          <a:ext cx="6347286" cy="1338095"/>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2B8F4B-049E-B74C-B939-7B2F8493250B}">
      <dsp:nvSpPr>
        <dsp:cNvPr id="0" name=""/>
        <dsp:cNvSpPr/>
      </dsp:nvSpPr>
      <dsp:spPr>
        <a:xfrm>
          <a:off x="190418" y="178412"/>
          <a:ext cx="1864515" cy="981269"/>
        </a:xfrm>
        <a:prstGeom prst="roundRect">
          <a:avLst>
            <a:gd name="adj" fmla="val 1000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4A0B79-D482-614B-8A69-FBBF2E47E4AC}">
      <dsp:nvSpPr>
        <dsp:cNvPr id="0" name=""/>
        <dsp:cNvSpPr/>
      </dsp:nvSpPr>
      <dsp:spPr>
        <a:xfrm rot="10800000">
          <a:off x="190418" y="1338095"/>
          <a:ext cx="1864515" cy="1635449"/>
        </a:xfrm>
        <a:prstGeom prst="round2SameRect">
          <a:avLst>
            <a:gd name="adj1" fmla="val 105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2014-2017</a:t>
          </a:r>
        </a:p>
        <a:p>
          <a:pPr marL="0" lvl="0" indent="0" algn="ctr" defTabSz="800100">
            <a:lnSpc>
              <a:spcPct val="90000"/>
            </a:lnSpc>
            <a:spcBef>
              <a:spcPct val="0"/>
            </a:spcBef>
            <a:spcAft>
              <a:spcPct val="35000"/>
            </a:spcAft>
            <a:buNone/>
          </a:pPr>
          <a:r>
            <a:rPr lang="en-US" sz="1800" kern="1200" dirty="0" err="1"/>
            <a:t>B.Sc</a:t>
          </a:r>
          <a:r>
            <a:rPr lang="en-US" sz="1800" kern="1200" dirty="0"/>
            <a:t> in Statistics and Math</a:t>
          </a:r>
        </a:p>
        <a:p>
          <a:pPr marL="0" lvl="0" indent="0" algn="ctr" defTabSz="800100">
            <a:lnSpc>
              <a:spcPct val="90000"/>
            </a:lnSpc>
            <a:spcBef>
              <a:spcPct val="0"/>
            </a:spcBef>
            <a:spcAft>
              <a:spcPct val="35000"/>
            </a:spcAft>
            <a:buNone/>
          </a:pPr>
          <a:endParaRPr lang="en-US" sz="1400" kern="1200" dirty="0"/>
        </a:p>
        <a:p>
          <a:pPr marL="0" lvl="0" indent="0" algn="ctr" defTabSz="800100">
            <a:lnSpc>
              <a:spcPct val="90000"/>
            </a:lnSpc>
            <a:spcBef>
              <a:spcPct val="0"/>
            </a:spcBef>
            <a:spcAft>
              <a:spcPct val="35000"/>
            </a:spcAft>
            <a:buNone/>
          </a:pPr>
          <a:endParaRPr lang="en-US" sz="1400" kern="1200" dirty="0"/>
        </a:p>
      </dsp:txBody>
      <dsp:txXfrm rot="10800000">
        <a:off x="240714" y="1338095"/>
        <a:ext cx="1763923" cy="1585153"/>
      </dsp:txXfrm>
    </dsp:sp>
    <dsp:sp modelId="{BA827C1E-6DF4-0340-8D56-2755D1BEBDD9}">
      <dsp:nvSpPr>
        <dsp:cNvPr id="0" name=""/>
        <dsp:cNvSpPr/>
      </dsp:nvSpPr>
      <dsp:spPr>
        <a:xfrm>
          <a:off x="2241385" y="178412"/>
          <a:ext cx="1864515" cy="981269"/>
        </a:xfrm>
        <a:prstGeom prst="roundRect">
          <a:avLst>
            <a:gd name="adj" fmla="val 1000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BED2B2-EF4D-A346-871E-443488B886FF}">
      <dsp:nvSpPr>
        <dsp:cNvPr id="0" name=""/>
        <dsp:cNvSpPr/>
      </dsp:nvSpPr>
      <dsp:spPr>
        <a:xfrm rot="10800000">
          <a:off x="2241385" y="1338095"/>
          <a:ext cx="1864515" cy="1635449"/>
        </a:xfrm>
        <a:prstGeom prst="round2SameRect">
          <a:avLst>
            <a:gd name="adj1" fmla="val 10500"/>
            <a:gd name="adj2" fmla="val 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2017-19</a:t>
          </a:r>
        </a:p>
        <a:p>
          <a:pPr marL="0" lvl="0" indent="0" algn="ctr" defTabSz="800100">
            <a:lnSpc>
              <a:spcPct val="90000"/>
            </a:lnSpc>
            <a:spcBef>
              <a:spcPct val="0"/>
            </a:spcBef>
            <a:spcAft>
              <a:spcPct val="35000"/>
            </a:spcAft>
            <a:buNone/>
          </a:pPr>
          <a:r>
            <a:rPr lang="en-US" sz="1800" kern="1200" dirty="0"/>
            <a:t>M.S. in Statistics</a:t>
          </a:r>
        </a:p>
        <a:p>
          <a:pPr marL="0" lvl="0" indent="0" algn="ctr" defTabSz="800100">
            <a:lnSpc>
              <a:spcPct val="90000"/>
            </a:lnSpc>
            <a:spcBef>
              <a:spcPct val="0"/>
            </a:spcBef>
            <a:spcAft>
              <a:spcPct val="35000"/>
            </a:spcAft>
            <a:buNone/>
          </a:pPr>
          <a:endParaRPr lang="en-US" sz="1400" i="1" kern="1200" dirty="0"/>
        </a:p>
        <a:p>
          <a:pPr marL="0" lvl="0" indent="0" algn="ctr" defTabSz="800100">
            <a:lnSpc>
              <a:spcPct val="90000"/>
            </a:lnSpc>
            <a:spcBef>
              <a:spcPct val="0"/>
            </a:spcBef>
            <a:spcAft>
              <a:spcPct val="35000"/>
            </a:spcAft>
            <a:buNone/>
          </a:pPr>
          <a:r>
            <a:rPr lang="en-US" sz="1400" b="1" i="1" kern="1200" dirty="0"/>
            <a:t>Information theory</a:t>
          </a:r>
          <a:endParaRPr lang="en-US" sz="1800" kern="1200" dirty="0"/>
        </a:p>
      </dsp:txBody>
      <dsp:txXfrm rot="10800000">
        <a:off x="2291681" y="1338095"/>
        <a:ext cx="1763923" cy="1585153"/>
      </dsp:txXfrm>
    </dsp:sp>
    <dsp:sp modelId="{D7C2D579-8DAE-1B46-A92B-2BAB83EAD63B}">
      <dsp:nvSpPr>
        <dsp:cNvPr id="0" name=""/>
        <dsp:cNvSpPr/>
      </dsp:nvSpPr>
      <dsp:spPr>
        <a:xfrm>
          <a:off x="4292352" y="178412"/>
          <a:ext cx="1864515" cy="981269"/>
        </a:xfrm>
        <a:prstGeom prst="roundRect">
          <a:avLst>
            <a:gd name="adj" fmla="val 10000"/>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E0C9AB-514E-5E44-96BE-D561301D037B}">
      <dsp:nvSpPr>
        <dsp:cNvPr id="0" name=""/>
        <dsp:cNvSpPr/>
      </dsp:nvSpPr>
      <dsp:spPr>
        <a:xfrm rot="10800000">
          <a:off x="4292352" y="1338095"/>
          <a:ext cx="1864515" cy="1635449"/>
        </a:xfrm>
        <a:prstGeom prst="round2SameRect">
          <a:avLst>
            <a:gd name="adj1" fmla="val 10500"/>
            <a:gd name="adj2" fmla="val 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2019-24*</a:t>
          </a:r>
        </a:p>
        <a:p>
          <a:pPr marL="0" lvl="0" indent="0" algn="ctr" defTabSz="800100">
            <a:lnSpc>
              <a:spcPct val="90000"/>
            </a:lnSpc>
            <a:spcBef>
              <a:spcPct val="0"/>
            </a:spcBef>
            <a:spcAft>
              <a:spcPct val="35000"/>
            </a:spcAft>
            <a:buNone/>
          </a:pPr>
          <a:r>
            <a:rPr lang="en-US" sz="1800" kern="1200" dirty="0"/>
            <a:t>Ph.D. in Biostatistics</a:t>
          </a:r>
        </a:p>
        <a:p>
          <a:pPr marL="0" lvl="0" indent="0" algn="ctr" defTabSz="800100">
            <a:lnSpc>
              <a:spcPct val="90000"/>
            </a:lnSpc>
            <a:spcBef>
              <a:spcPct val="0"/>
            </a:spcBef>
            <a:spcAft>
              <a:spcPct val="35000"/>
            </a:spcAft>
            <a:buNone/>
          </a:pPr>
          <a:endParaRPr lang="en-US" sz="1400" i="1" kern="1200" dirty="0"/>
        </a:p>
        <a:p>
          <a:pPr marL="0" lvl="0" indent="0" algn="ctr" defTabSz="800100">
            <a:lnSpc>
              <a:spcPct val="90000"/>
            </a:lnSpc>
            <a:spcBef>
              <a:spcPct val="0"/>
            </a:spcBef>
            <a:spcAft>
              <a:spcPct val="35000"/>
            </a:spcAft>
            <a:buNone/>
          </a:pPr>
          <a:r>
            <a:rPr lang="en-US" sz="1400" b="1" i="1" kern="1200" dirty="0"/>
            <a:t>Causal inference</a:t>
          </a:r>
          <a:endParaRPr lang="en-US" sz="1400" kern="1200" dirty="0"/>
        </a:p>
      </dsp:txBody>
      <dsp:txXfrm rot="10800000">
        <a:off x="4342648" y="1338095"/>
        <a:ext cx="1763923" cy="15851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DADA-6548-CD44-B585-88762F525639}">
      <dsp:nvSpPr>
        <dsp:cNvPr id="0" name=""/>
        <dsp:cNvSpPr/>
      </dsp:nvSpPr>
      <dsp:spPr>
        <a:xfrm>
          <a:off x="4196" y="1067066"/>
          <a:ext cx="1692436" cy="294330"/>
        </a:xfrm>
        <a:prstGeom prst="roundRect">
          <a:avLst>
            <a:gd name="adj" fmla="val 1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solidFill>
                    <a:schemeClr val="bg1"/>
                  </a:solidFill>
                  <a:latin typeface="Cambria Math" panose="02040503050406030204" pitchFamily="18" charset="0"/>
                </a:rPr>
                <m:t>𝑀𝐼</m:t>
              </m:r>
            </m:oMath>
          </a14:m>
          <a:r>
            <a:rPr lang="en-US" sz="1200" kern="1200" dirty="0">
              <a:solidFill>
                <a:schemeClr val="bg1"/>
              </a:solidFill>
            </a:rPr>
            <a:t> </a:t>
          </a:r>
          <a:r>
            <a:rPr lang="en-US" sz="1200" kern="1200" dirty="0"/>
            <a:t>estimation techniques</a:t>
          </a:r>
        </a:p>
      </dsp:txBody>
      <dsp:txXfrm>
        <a:off x="12817" y="1075687"/>
        <a:ext cx="1675194" cy="277088"/>
      </dsp:txXfrm>
    </dsp:sp>
    <dsp:sp modelId="{A56BDD85-A807-4E40-BCC9-BDDF1466AE0C}">
      <dsp:nvSpPr>
        <dsp:cNvPr id="0" name=""/>
        <dsp:cNvSpPr/>
      </dsp:nvSpPr>
      <dsp:spPr>
        <a:xfrm rot="19676643">
          <a:off x="1645516" y="1009973"/>
          <a:ext cx="670506" cy="52646"/>
        </a:xfrm>
        <a:custGeom>
          <a:avLst/>
          <a:gdLst/>
          <a:ahLst/>
          <a:cxnLst/>
          <a:rect l="0" t="0" r="0" b="0"/>
          <a:pathLst>
            <a:path>
              <a:moveTo>
                <a:pt x="0" y="26323"/>
              </a:moveTo>
              <a:lnTo>
                <a:pt x="67050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6" y="1019534"/>
        <a:ext cx="33525" cy="33525"/>
      </dsp:txXfrm>
    </dsp:sp>
    <dsp:sp modelId="{A6033FAC-DE29-6145-A80B-AD23BFC07AF6}">
      <dsp:nvSpPr>
        <dsp:cNvPr id="0" name=""/>
        <dsp:cNvSpPr/>
      </dsp:nvSpPr>
      <dsp:spPr>
        <a:xfrm>
          <a:off x="2264906" y="629538"/>
          <a:ext cx="2497226" cy="457645"/>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Kernel density estimation (KDE)</a:t>
          </a:r>
        </a:p>
        <a:p>
          <a:pPr marL="0" lvl="0" indent="0" algn="ctr" defTabSz="533400">
            <a:lnSpc>
              <a:spcPct val="90000"/>
            </a:lnSpc>
            <a:spcBef>
              <a:spcPct val="0"/>
            </a:spcBef>
            <a:spcAft>
              <a:spcPct val="35000"/>
            </a:spcAft>
            <a:buNone/>
          </a:pPr>
          <a:r>
            <a:rPr lang="en-US" sz="1200" i="1" kern="1200" dirty="0">
              <a:solidFill>
                <a:schemeClr val="tx1"/>
              </a:solidFill>
            </a:rPr>
            <a:t>(Zeng et al. (2018))</a:t>
          </a:r>
        </a:p>
      </dsp:txBody>
      <dsp:txXfrm>
        <a:off x="2278310" y="642942"/>
        <a:ext cx="2470418" cy="430837"/>
      </dsp:txXfrm>
    </dsp:sp>
    <dsp:sp modelId="{E83F8C72-B07F-D14F-AFF6-5FE3946899D3}">
      <dsp:nvSpPr>
        <dsp:cNvPr id="0" name=""/>
        <dsp:cNvSpPr/>
      </dsp:nvSpPr>
      <dsp:spPr>
        <a:xfrm rot="20556527">
          <a:off x="4748522" y="743043"/>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754479"/>
        <a:ext cx="29774" cy="29774"/>
      </dsp:txXfrm>
    </dsp:sp>
    <dsp:sp modelId="{5100CF14-EFB1-FB4E-9D8B-67830BF46FEA}">
      <dsp:nvSpPr>
        <dsp:cNvPr id="0" name=""/>
        <dsp:cNvSpPr/>
      </dsp:nvSpPr>
      <dsp:spPr>
        <a:xfrm>
          <a:off x="5330408" y="555656"/>
          <a:ext cx="1809145" cy="249430"/>
        </a:xfrm>
        <a:prstGeom prst="roundRect">
          <a:avLst>
            <a:gd name="adj" fmla="val 10000"/>
          </a:avLst>
        </a:prstGeom>
        <a:solidFill>
          <a:srgbClr val="FF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Bandwidth tuning</a:t>
          </a:r>
        </a:p>
      </dsp:txBody>
      <dsp:txXfrm>
        <a:off x="5337714" y="562962"/>
        <a:ext cx="1794533" cy="234818"/>
      </dsp:txXfrm>
    </dsp:sp>
    <dsp:sp modelId="{343E997A-F649-0B4A-B3E3-A013A79E8688}">
      <dsp:nvSpPr>
        <dsp:cNvPr id="0" name=""/>
        <dsp:cNvSpPr/>
      </dsp:nvSpPr>
      <dsp:spPr>
        <a:xfrm rot="1043473">
          <a:off x="4748522" y="921034"/>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932469"/>
        <a:ext cx="29774" cy="29774"/>
      </dsp:txXfrm>
    </dsp:sp>
    <dsp:sp modelId="{542151FB-98C3-B84F-AAE8-8F1286331EE6}">
      <dsp:nvSpPr>
        <dsp:cNvPr id="0" name=""/>
        <dsp:cNvSpPr/>
      </dsp:nvSpPr>
      <dsp:spPr>
        <a:xfrm>
          <a:off x="5330408" y="911637"/>
          <a:ext cx="1809145" cy="249430"/>
        </a:xfrm>
        <a:prstGeom prst="roundRect">
          <a:avLst>
            <a:gd name="adj" fmla="val 10000"/>
          </a:avLst>
        </a:prstGeom>
        <a:solidFill>
          <a:srgbClr val="FF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Time-consuming</a:t>
          </a:r>
        </a:p>
      </dsp:txBody>
      <dsp:txXfrm>
        <a:off x="5337714" y="918943"/>
        <a:ext cx="1794533" cy="234818"/>
      </dsp:txXfrm>
    </dsp:sp>
    <dsp:sp modelId="{B55BF71F-F770-804E-8ED1-9CF79F12BB96}">
      <dsp:nvSpPr>
        <dsp:cNvPr id="0" name=""/>
        <dsp:cNvSpPr/>
      </dsp:nvSpPr>
      <dsp:spPr>
        <a:xfrm rot="1924329">
          <a:off x="1645456" y="1365955"/>
          <a:ext cx="670625" cy="52646"/>
        </a:xfrm>
        <a:custGeom>
          <a:avLst/>
          <a:gdLst/>
          <a:ahLst/>
          <a:cxnLst/>
          <a:rect l="0" t="0" r="0" b="0"/>
          <a:pathLst>
            <a:path>
              <a:moveTo>
                <a:pt x="0" y="26323"/>
              </a:moveTo>
              <a:lnTo>
                <a:pt x="670625"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3" y="1375512"/>
        <a:ext cx="33531" cy="33531"/>
      </dsp:txXfrm>
    </dsp:sp>
    <dsp:sp modelId="{BFE2A56C-33BD-594E-9527-2754C4AEF7BF}">
      <dsp:nvSpPr>
        <dsp:cNvPr id="0" name=""/>
        <dsp:cNvSpPr/>
      </dsp:nvSpPr>
      <dsp:spPr>
        <a:xfrm>
          <a:off x="2264906" y="1341725"/>
          <a:ext cx="2482139" cy="45719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k-nearest </a:t>
          </a:r>
          <a:r>
            <a:rPr lang="en-US" sz="1200" kern="1200" dirty="0" err="1">
              <a:solidFill>
                <a:schemeClr val="tx1"/>
              </a:solidFill>
            </a:rPr>
            <a:t>neighbour</a:t>
          </a:r>
          <a:r>
            <a:rPr lang="en-US" sz="1200" kern="1200" dirty="0">
              <a:solidFill>
                <a:schemeClr val="tx1"/>
              </a:solidFill>
            </a:rPr>
            <a:t> (k-NN)</a:t>
          </a:r>
        </a:p>
        <a:p>
          <a:pPr marL="0" lvl="0" indent="0" algn="ctr" defTabSz="533400">
            <a:lnSpc>
              <a:spcPct val="90000"/>
            </a:lnSpc>
            <a:spcBef>
              <a:spcPct val="0"/>
            </a:spcBef>
            <a:spcAft>
              <a:spcPct val="35000"/>
            </a:spcAft>
            <a:buNone/>
          </a:pPr>
          <a:r>
            <a:rPr lang="en-US" sz="1200" i="1" kern="1200" dirty="0">
              <a:solidFill>
                <a:schemeClr val="tx1"/>
              </a:solidFill>
            </a:rPr>
            <a:t>(</a:t>
          </a:r>
          <a:r>
            <a:rPr lang="en-US" sz="1200" i="1" kern="1200" dirty="0" err="1">
              <a:solidFill>
                <a:schemeClr val="tx1"/>
              </a:solidFill>
            </a:rPr>
            <a:t>Kraskov</a:t>
          </a:r>
          <a:r>
            <a:rPr lang="en-US" sz="1200" i="1" kern="1200" dirty="0">
              <a:solidFill>
                <a:schemeClr val="tx1"/>
              </a:solidFill>
            </a:rPr>
            <a:t> et al. (2004))</a:t>
          </a:r>
        </a:p>
      </dsp:txBody>
      <dsp:txXfrm>
        <a:off x="2278297" y="1355116"/>
        <a:ext cx="2455357" cy="430416"/>
      </dsp:txXfrm>
    </dsp:sp>
    <dsp:sp modelId="{4A99B6BD-3203-1C4D-B93C-D4C1EC5AC070}">
      <dsp:nvSpPr>
        <dsp:cNvPr id="0" name=""/>
        <dsp:cNvSpPr/>
      </dsp:nvSpPr>
      <dsp:spPr>
        <a:xfrm rot="20588803">
          <a:off x="4733862" y="1455006"/>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465981"/>
        <a:ext cx="30696" cy="30696"/>
      </dsp:txXfrm>
    </dsp:sp>
    <dsp:sp modelId="{CE89F714-573D-FB47-B740-C88D6EFC9398}">
      <dsp:nvSpPr>
        <dsp:cNvPr id="0" name=""/>
        <dsp:cNvSpPr/>
      </dsp:nvSpPr>
      <dsp:spPr>
        <a:xfrm>
          <a:off x="5334604" y="1267619"/>
          <a:ext cx="1809145" cy="249430"/>
        </a:xfrm>
        <a:prstGeom prst="roundRect">
          <a:avLst>
            <a:gd name="adj" fmla="val 10000"/>
          </a:avLst>
        </a:prstGeom>
        <a:solidFill>
          <a:srgbClr val="FF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Parameter tuning</a:t>
          </a:r>
        </a:p>
      </dsp:txBody>
      <dsp:txXfrm>
        <a:off x="5341910" y="1274925"/>
        <a:ext cx="1794533" cy="234818"/>
      </dsp:txXfrm>
    </dsp:sp>
    <dsp:sp modelId="{E41E19F1-7217-0B4A-8BB9-D3355EFE504A}">
      <dsp:nvSpPr>
        <dsp:cNvPr id="0" name=""/>
        <dsp:cNvSpPr/>
      </dsp:nvSpPr>
      <dsp:spPr>
        <a:xfrm rot="1011197">
          <a:off x="4733862" y="1632997"/>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643972"/>
        <a:ext cx="30696" cy="30696"/>
      </dsp:txXfrm>
    </dsp:sp>
    <dsp:sp modelId="{F33B58E2-ACDC-8C40-8B97-5EEEE428449A}">
      <dsp:nvSpPr>
        <dsp:cNvPr id="0" name=""/>
        <dsp:cNvSpPr/>
      </dsp:nvSpPr>
      <dsp:spPr>
        <a:xfrm>
          <a:off x="5334604" y="1623600"/>
          <a:ext cx="1809145" cy="249430"/>
        </a:xfrm>
        <a:prstGeom prst="roundRect">
          <a:avLst>
            <a:gd name="adj" fmla="val 10000"/>
          </a:avLst>
        </a:prstGeom>
        <a:solidFill>
          <a:srgbClr val="FF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Weak theoretical guarantees</a:t>
          </a:r>
        </a:p>
      </dsp:txBody>
      <dsp:txXfrm>
        <a:off x="5341910" y="1630906"/>
        <a:ext cx="1794533" cy="234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DADA-6548-CD44-B585-88762F525639}">
      <dsp:nvSpPr>
        <dsp:cNvPr id="0" name=""/>
        <dsp:cNvSpPr/>
      </dsp:nvSpPr>
      <dsp:spPr>
        <a:xfrm>
          <a:off x="4176" y="930838"/>
          <a:ext cx="1588259" cy="485731"/>
        </a:xfrm>
        <a:prstGeom prst="roundRect">
          <a:avLst>
            <a:gd name="adj" fmla="val 1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solidFill>
                    <a:schemeClr val="bg1"/>
                  </a:solidFill>
                  <a:latin typeface="Cambria Math" panose="02040503050406030204" pitchFamily="18" charset="0"/>
                </a:rPr>
                <m:t>𝑀𝐼</m:t>
              </m:r>
            </m:oMath>
          </a14:m>
          <a:r>
            <a:rPr lang="en-US" sz="1200" kern="1200" dirty="0">
              <a:solidFill>
                <a:schemeClr val="bg1"/>
              </a:solidFill>
            </a:rPr>
            <a:t> </a:t>
          </a:r>
          <a:r>
            <a:rPr lang="en-US" sz="1200" kern="1200" dirty="0"/>
            <a:t>estimation techniques</a:t>
          </a:r>
        </a:p>
      </dsp:txBody>
      <dsp:txXfrm>
        <a:off x="18403" y="945065"/>
        <a:ext cx="1559805" cy="457277"/>
      </dsp:txXfrm>
    </dsp:sp>
    <dsp:sp modelId="{1F4469E6-9A41-8841-94FD-7D7309345246}">
      <dsp:nvSpPr>
        <dsp:cNvPr id="0" name=""/>
        <dsp:cNvSpPr/>
      </dsp:nvSpPr>
      <dsp:spPr>
        <a:xfrm rot="18721713">
          <a:off x="1460805" y="859113"/>
          <a:ext cx="796556" cy="37492"/>
        </a:xfrm>
        <a:custGeom>
          <a:avLst/>
          <a:gdLst/>
          <a:ahLst/>
          <a:cxnLst/>
          <a:rect l="0" t="0" r="0" b="0"/>
          <a:pathLst>
            <a:path>
              <a:moveTo>
                <a:pt x="0" y="18746"/>
              </a:moveTo>
              <a:lnTo>
                <a:pt x="796556"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9170" y="857945"/>
        <a:ext cx="39827" cy="39827"/>
      </dsp:txXfrm>
    </dsp:sp>
    <dsp:sp modelId="{22C95C1D-5720-454B-B53B-A795BFE27614}">
      <dsp:nvSpPr>
        <dsp:cNvPr id="0" name=""/>
        <dsp:cNvSpPr/>
      </dsp:nvSpPr>
      <dsp:spPr>
        <a:xfrm>
          <a:off x="2125731" y="336511"/>
          <a:ext cx="2198496" cy="491004"/>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Kernel density estimation (KDE)</a:t>
          </a:r>
        </a:p>
        <a:p>
          <a:pPr marL="0" lvl="0" indent="0" algn="ctr" defTabSz="533400">
            <a:lnSpc>
              <a:spcPct val="90000"/>
            </a:lnSpc>
            <a:spcBef>
              <a:spcPct val="0"/>
            </a:spcBef>
            <a:spcAft>
              <a:spcPct val="35000"/>
            </a:spcAft>
            <a:buNone/>
          </a:pPr>
          <a:r>
            <a:rPr lang="en-US" sz="1200" i="1" kern="1200" dirty="0">
              <a:solidFill>
                <a:schemeClr val="tx1"/>
              </a:solidFill>
            </a:rPr>
            <a:t>(Zeng et al. (2018))</a:t>
          </a:r>
          <a:endParaRPr lang="en-US" sz="1200" kern="1200" dirty="0">
            <a:solidFill>
              <a:schemeClr val="tx1"/>
            </a:solidFill>
          </a:endParaRPr>
        </a:p>
      </dsp:txBody>
      <dsp:txXfrm>
        <a:off x="2140112" y="350892"/>
        <a:ext cx="2169734" cy="462242"/>
      </dsp:txXfrm>
    </dsp:sp>
    <dsp:sp modelId="{03A6201F-7A61-174E-B58D-A63B82DB6BE3}">
      <dsp:nvSpPr>
        <dsp:cNvPr id="0" name=""/>
        <dsp:cNvSpPr/>
      </dsp:nvSpPr>
      <dsp:spPr>
        <a:xfrm rot="21591384">
          <a:off x="1592435" y="1154290"/>
          <a:ext cx="533296" cy="37492"/>
        </a:xfrm>
        <a:custGeom>
          <a:avLst/>
          <a:gdLst/>
          <a:ahLst/>
          <a:cxnLst/>
          <a:rect l="0" t="0" r="0" b="0"/>
          <a:pathLst>
            <a:path>
              <a:moveTo>
                <a:pt x="0" y="18746"/>
              </a:moveTo>
              <a:lnTo>
                <a:pt x="533296"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5751" y="1159704"/>
        <a:ext cx="26664" cy="26664"/>
      </dsp:txXfrm>
    </dsp:sp>
    <dsp:sp modelId="{75E6D7E1-C536-0B4D-AB64-8811E20100A0}">
      <dsp:nvSpPr>
        <dsp:cNvPr id="0" name=""/>
        <dsp:cNvSpPr/>
      </dsp:nvSpPr>
      <dsp:spPr>
        <a:xfrm>
          <a:off x="2125731" y="927509"/>
          <a:ext cx="2198496" cy="48971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k-nearest </a:t>
          </a:r>
          <a:r>
            <a:rPr lang="en-US" sz="1200" kern="1200" dirty="0" err="1">
              <a:solidFill>
                <a:schemeClr val="tx1"/>
              </a:solidFill>
            </a:rPr>
            <a:t>neighbour</a:t>
          </a:r>
          <a:r>
            <a:rPr lang="en-US" sz="1200" kern="1200" dirty="0">
              <a:solidFill>
                <a:schemeClr val="tx1"/>
              </a:solidFill>
            </a:rPr>
            <a:t> (k-NN)</a:t>
          </a:r>
        </a:p>
        <a:p>
          <a:pPr marL="0" lvl="0" indent="0" algn="ctr" defTabSz="533400">
            <a:lnSpc>
              <a:spcPct val="90000"/>
            </a:lnSpc>
            <a:spcBef>
              <a:spcPct val="0"/>
            </a:spcBef>
            <a:spcAft>
              <a:spcPct val="35000"/>
            </a:spcAft>
            <a:buNone/>
          </a:pPr>
          <a:r>
            <a:rPr lang="en-US" sz="1200" i="1" kern="1200" dirty="0">
              <a:solidFill>
                <a:schemeClr val="tx1"/>
              </a:solidFill>
            </a:rPr>
            <a:t>(</a:t>
          </a:r>
          <a:r>
            <a:rPr lang="en-US" sz="1200" i="1" kern="1200" dirty="0" err="1">
              <a:solidFill>
                <a:schemeClr val="tx1"/>
              </a:solidFill>
            </a:rPr>
            <a:t>Kraskov</a:t>
          </a:r>
          <a:r>
            <a:rPr lang="en-US" sz="1200" i="1" kern="1200" dirty="0">
              <a:solidFill>
                <a:schemeClr val="tx1"/>
              </a:solidFill>
            </a:rPr>
            <a:t> et al. (2004))</a:t>
          </a:r>
          <a:endParaRPr lang="en-US" sz="1200" kern="1200" dirty="0">
            <a:solidFill>
              <a:schemeClr val="tx1"/>
            </a:solidFill>
          </a:endParaRPr>
        </a:p>
      </dsp:txBody>
      <dsp:txXfrm>
        <a:off x="2140074" y="941852"/>
        <a:ext cx="2169810" cy="461032"/>
      </dsp:txXfrm>
    </dsp:sp>
    <dsp:sp modelId="{7F9FD62F-9C32-6B4A-91C8-A6AEC681FA22}">
      <dsp:nvSpPr>
        <dsp:cNvPr id="0" name=""/>
        <dsp:cNvSpPr/>
      </dsp:nvSpPr>
      <dsp:spPr>
        <a:xfrm rot="2874420">
          <a:off x="1461301" y="1450135"/>
          <a:ext cx="795564" cy="37492"/>
        </a:xfrm>
        <a:custGeom>
          <a:avLst/>
          <a:gdLst/>
          <a:ahLst/>
          <a:cxnLst/>
          <a:rect l="0" t="0" r="0" b="0"/>
          <a:pathLst>
            <a:path>
              <a:moveTo>
                <a:pt x="0" y="18746"/>
              </a:moveTo>
              <a:lnTo>
                <a:pt x="795564"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9194" y="1448993"/>
        <a:ext cx="39778" cy="39778"/>
      </dsp:txXfrm>
    </dsp:sp>
    <dsp:sp modelId="{DB98B003-D2FB-2343-8336-FF96E647F12A}">
      <dsp:nvSpPr>
        <dsp:cNvPr id="0" name=""/>
        <dsp:cNvSpPr/>
      </dsp:nvSpPr>
      <dsp:spPr>
        <a:xfrm>
          <a:off x="2125731" y="1517220"/>
          <a:ext cx="2197669" cy="49367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err="1">
              <a:solidFill>
                <a:schemeClr val="tx1"/>
              </a:solidFill>
              <a:latin typeface="Courier New" panose="02070309020205020404" pitchFamily="49" charset="0"/>
              <a:cs typeface="Courier New" panose="02070309020205020404" pitchFamily="49" charset="0"/>
            </a:rPr>
            <a:t>fastMI</a:t>
          </a:r>
          <a:r>
            <a:rPr lang="en-US" sz="1200" kern="1200" dirty="0">
              <a:solidFill>
                <a:schemeClr val="tx1"/>
              </a:solidFill>
            </a:rPr>
            <a:t> </a:t>
          </a:r>
        </a:p>
        <a:p>
          <a:pPr marL="0" lvl="0" indent="0" algn="ctr" defTabSz="533400">
            <a:lnSpc>
              <a:spcPct val="90000"/>
            </a:lnSpc>
            <a:spcBef>
              <a:spcPct val="0"/>
            </a:spcBef>
            <a:spcAft>
              <a:spcPct val="35000"/>
            </a:spcAft>
            <a:buNone/>
          </a:pPr>
          <a:r>
            <a:rPr lang="en-US" sz="1200" kern="1200" dirty="0">
              <a:solidFill>
                <a:schemeClr val="tx1"/>
              </a:solidFill>
            </a:rPr>
            <a:t>(Purkayastha and Song (2023a))</a:t>
          </a:r>
        </a:p>
      </dsp:txBody>
      <dsp:txXfrm>
        <a:off x="2140190" y="1531679"/>
        <a:ext cx="2168751" cy="464760"/>
      </dsp:txXfrm>
    </dsp:sp>
    <dsp:sp modelId="{F9D807B4-D2FC-2E46-9462-66872545519D}">
      <dsp:nvSpPr>
        <dsp:cNvPr id="0" name=""/>
        <dsp:cNvSpPr/>
      </dsp:nvSpPr>
      <dsp:spPr>
        <a:xfrm rot="17609271">
          <a:off x="3926082" y="1139441"/>
          <a:ext cx="1321213" cy="37492"/>
        </a:xfrm>
        <a:custGeom>
          <a:avLst/>
          <a:gdLst/>
          <a:ahLst/>
          <a:cxnLst/>
          <a:rect l="0" t="0" r="0" b="0"/>
          <a:pathLst>
            <a:path>
              <a:moveTo>
                <a:pt x="0" y="18746"/>
              </a:moveTo>
              <a:lnTo>
                <a:pt x="1321213"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3658" y="1125157"/>
        <a:ext cx="66060" cy="66060"/>
      </dsp:txXfrm>
    </dsp:sp>
    <dsp:sp modelId="{BE528ECB-E360-AD4D-B2F5-43C0F4F02220}">
      <dsp:nvSpPr>
        <dsp:cNvPr id="0" name=""/>
        <dsp:cNvSpPr/>
      </dsp:nvSpPr>
      <dsp:spPr>
        <a:xfrm>
          <a:off x="4849977" y="362106"/>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Fast Fourier transform-based estimation: </a:t>
          </a:r>
          <a:r>
            <a:rPr lang="en-US" sz="1200" b="1" kern="1200" dirty="0"/>
            <a:t>no tuning required</a:t>
          </a:r>
          <a:r>
            <a:rPr lang="en-US" sz="1200" kern="1200" dirty="0"/>
            <a:t>! </a:t>
          </a:r>
        </a:p>
      </dsp:txBody>
      <dsp:txXfrm>
        <a:off x="4861119" y="373248"/>
        <a:ext cx="2260592" cy="358135"/>
      </dsp:txXfrm>
    </dsp:sp>
    <dsp:sp modelId="{25986BCA-5E61-8948-845A-6C6A087562C0}">
      <dsp:nvSpPr>
        <dsp:cNvPr id="0" name=""/>
        <dsp:cNvSpPr/>
      </dsp:nvSpPr>
      <dsp:spPr>
        <a:xfrm rot="18371148">
          <a:off x="4137831" y="1379647"/>
          <a:ext cx="906114" cy="37492"/>
        </a:xfrm>
        <a:custGeom>
          <a:avLst/>
          <a:gdLst/>
          <a:ahLst/>
          <a:cxnLst/>
          <a:rect l="0" t="0" r="0" b="0"/>
          <a:pathLst>
            <a:path>
              <a:moveTo>
                <a:pt x="0" y="18746"/>
              </a:moveTo>
              <a:lnTo>
                <a:pt x="906114"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68236" y="1375741"/>
        <a:ext cx="45305" cy="45305"/>
      </dsp:txXfrm>
    </dsp:sp>
    <dsp:sp modelId="{F6C28390-EAD9-124C-8380-9DFD71C4A884}">
      <dsp:nvSpPr>
        <dsp:cNvPr id="0" name=""/>
        <dsp:cNvSpPr/>
      </dsp:nvSpPr>
      <dsp:spPr>
        <a:xfrm>
          <a:off x="4858376" y="842518"/>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Consistent estimator!</a:t>
          </a:r>
        </a:p>
      </dsp:txBody>
      <dsp:txXfrm>
        <a:off x="4869518" y="853660"/>
        <a:ext cx="2260592" cy="358135"/>
      </dsp:txXfrm>
    </dsp:sp>
    <dsp:sp modelId="{27ACC3CE-F5FC-D340-8E29-E24BB82C55FE}">
      <dsp:nvSpPr>
        <dsp:cNvPr id="0" name=""/>
        <dsp:cNvSpPr/>
      </dsp:nvSpPr>
      <dsp:spPr>
        <a:xfrm rot="20071303">
          <a:off x="4295037" y="1619853"/>
          <a:ext cx="583302" cy="37492"/>
        </a:xfrm>
        <a:custGeom>
          <a:avLst/>
          <a:gdLst/>
          <a:ahLst/>
          <a:cxnLst/>
          <a:rect l="0" t="0" r="0" b="0"/>
          <a:pathLst>
            <a:path>
              <a:moveTo>
                <a:pt x="0" y="18746"/>
              </a:moveTo>
              <a:lnTo>
                <a:pt x="583302"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2106" y="1624017"/>
        <a:ext cx="29165" cy="29165"/>
      </dsp:txXfrm>
    </dsp:sp>
    <dsp:sp modelId="{F6195C83-4FFB-5948-9823-444E700AEB95}">
      <dsp:nvSpPr>
        <dsp:cNvPr id="0" name=""/>
        <dsp:cNvSpPr/>
      </dsp:nvSpPr>
      <dsp:spPr>
        <a:xfrm>
          <a:off x="4849977" y="1322930"/>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Improved accuracy. </a:t>
          </a:r>
        </a:p>
      </dsp:txBody>
      <dsp:txXfrm>
        <a:off x="4861119" y="1334072"/>
        <a:ext cx="2260592" cy="358135"/>
      </dsp:txXfrm>
    </dsp:sp>
    <dsp:sp modelId="{7CF06EC4-AD82-C244-B498-1D12FD299773}">
      <dsp:nvSpPr>
        <dsp:cNvPr id="0" name=""/>
        <dsp:cNvSpPr/>
      </dsp:nvSpPr>
      <dsp:spPr>
        <a:xfrm rot="1412920">
          <a:off x="4299483" y="1860059"/>
          <a:ext cx="574412" cy="37492"/>
        </a:xfrm>
        <a:custGeom>
          <a:avLst/>
          <a:gdLst/>
          <a:ahLst/>
          <a:cxnLst/>
          <a:rect l="0" t="0" r="0" b="0"/>
          <a:pathLst>
            <a:path>
              <a:moveTo>
                <a:pt x="0" y="18746"/>
              </a:moveTo>
              <a:lnTo>
                <a:pt x="574412"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2328" y="1864445"/>
        <a:ext cx="28720" cy="28720"/>
      </dsp:txXfrm>
    </dsp:sp>
    <dsp:sp modelId="{9BF11B40-B1E1-D046-BCA3-C82E8773069A}">
      <dsp:nvSpPr>
        <dsp:cNvPr id="0" name=""/>
        <dsp:cNvSpPr/>
      </dsp:nvSpPr>
      <dsp:spPr>
        <a:xfrm>
          <a:off x="4849977" y="1803343"/>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Better statistical power when testing for association.</a:t>
          </a:r>
        </a:p>
      </dsp:txBody>
      <dsp:txXfrm>
        <a:off x="4861119" y="1814485"/>
        <a:ext cx="2260592" cy="358135"/>
      </dsp:txXfrm>
    </dsp:sp>
    <dsp:sp modelId="{5BA597B6-64F9-BC47-ADCC-D23164A8EC45}">
      <dsp:nvSpPr>
        <dsp:cNvPr id="0" name=""/>
        <dsp:cNvSpPr/>
      </dsp:nvSpPr>
      <dsp:spPr>
        <a:xfrm rot="4521116">
          <a:off x="3903095" y="2289597"/>
          <a:ext cx="1125138" cy="37492"/>
        </a:xfrm>
        <a:custGeom>
          <a:avLst/>
          <a:gdLst/>
          <a:ahLst/>
          <a:cxnLst/>
          <a:rect l="0" t="0" r="0" b="0"/>
          <a:pathLst>
            <a:path>
              <a:moveTo>
                <a:pt x="0" y="18746"/>
              </a:moveTo>
              <a:lnTo>
                <a:pt x="1125138"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37536" y="2280215"/>
        <a:ext cx="56256" cy="56256"/>
      </dsp:txXfrm>
    </dsp:sp>
    <dsp:sp modelId="{B65D30BE-429E-0147-BC92-F19C92A8741A}">
      <dsp:nvSpPr>
        <dsp:cNvPr id="0" name=""/>
        <dsp:cNvSpPr/>
      </dsp:nvSpPr>
      <dsp:spPr>
        <a:xfrm>
          <a:off x="4607927" y="2713624"/>
          <a:ext cx="1333238" cy="278006"/>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 package available!</a:t>
          </a:r>
        </a:p>
      </dsp:txBody>
      <dsp:txXfrm>
        <a:off x="4616070" y="2721767"/>
        <a:ext cx="1316952" cy="261720"/>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BDAE4-34D9-F24F-B601-77C9DE32BD31}" type="datetimeFigureOut">
              <a:rPr lang="en-US" smtClean="0"/>
              <a:t>12/14/23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624E4-DEC2-0B4E-9E88-E23B2CEDC915}" type="slidenum">
              <a:rPr lang="en-US" smtClean="0"/>
              <a:t>‹#›</a:t>
            </a:fld>
            <a:endParaRPr lang="en-US"/>
          </a:p>
        </p:txBody>
      </p:sp>
    </p:spTree>
    <p:extLst>
      <p:ext uri="{BB962C8B-B14F-4D97-AF65-F5344CB8AC3E}">
        <p14:creationId xmlns:p14="http://schemas.microsoft.com/office/powerpoint/2010/main" val="363380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1</a:t>
            </a:fld>
            <a:endParaRPr lang="en-US"/>
          </a:p>
        </p:txBody>
      </p:sp>
    </p:spTree>
    <p:extLst>
      <p:ext uri="{BB962C8B-B14F-4D97-AF65-F5344CB8AC3E}">
        <p14:creationId xmlns:p14="http://schemas.microsoft.com/office/powerpoint/2010/main" val="3447080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Nokia Pure Headline"/>
              </a:rPr>
              <a:t>75 years ago, a paper titled “A Mathematical Theory of Communications” appeared in the Bell System Technical Journal. </a:t>
            </a:r>
          </a:p>
          <a:p>
            <a:pPr marL="171450" indent="-171450">
              <a:buFont typeface="Arial" panose="020B0604020202020204" pitchFamily="34" charset="0"/>
              <a:buChar char="•"/>
            </a:pPr>
            <a:r>
              <a:rPr lang="en-US" b="0" i="0" dirty="0">
                <a:solidFill>
                  <a:srgbClr val="000000"/>
                </a:solidFill>
                <a:effectLst/>
                <a:latin typeface="Nokia Pure Headline"/>
              </a:rPr>
              <a:t>The world would never be the same. In that paper, Bell Labs researcher Claude Shannon laid out the principles that govern all communications.</a:t>
            </a:r>
          </a:p>
          <a:p>
            <a:pPr marL="171450" indent="-171450">
              <a:buFont typeface="Arial" panose="020B0604020202020204" pitchFamily="34" charset="0"/>
              <a:buChar char="•"/>
            </a:pPr>
            <a:r>
              <a:rPr lang="en-US" b="0" i="0" dirty="0">
                <a:solidFill>
                  <a:srgbClr val="000000"/>
                </a:solidFill>
                <a:effectLst/>
                <a:latin typeface="Nokia Pure Headline"/>
              </a:rPr>
              <a:t>He also first described the “bit” – the most fundamental unit of digital information.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ideas on information gain and entropy are crucial for machine learning tools. </a:t>
            </a:r>
          </a:p>
        </p:txBody>
      </p:sp>
      <p:sp>
        <p:nvSpPr>
          <p:cNvPr id="4" name="Slide Number Placeholder 3"/>
          <p:cNvSpPr>
            <a:spLocks noGrp="1"/>
          </p:cNvSpPr>
          <p:nvPr>
            <p:ph type="sldNum" sz="quarter" idx="5"/>
          </p:nvPr>
        </p:nvSpPr>
        <p:spPr/>
        <p:txBody>
          <a:bodyPr/>
          <a:lstStyle/>
          <a:p>
            <a:fld id="{CB9624E4-DEC2-0B4E-9E88-E23B2CEDC915}" type="slidenum">
              <a:rPr lang="en-US" smtClean="0"/>
              <a:t>6</a:t>
            </a:fld>
            <a:endParaRPr lang="en-US"/>
          </a:p>
        </p:txBody>
      </p:sp>
    </p:spTree>
    <p:extLst>
      <p:ext uri="{BB962C8B-B14F-4D97-AF65-F5344CB8AC3E}">
        <p14:creationId xmlns:p14="http://schemas.microsoft.com/office/powerpoint/2010/main" val="741831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13</a:t>
            </a:fld>
            <a:endParaRPr lang="en-US"/>
          </a:p>
        </p:txBody>
      </p:sp>
    </p:spTree>
    <p:extLst>
      <p:ext uri="{BB962C8B-B14F-4D97-AF65-F5344CB8AC3E}">
        <p14:creationId xmlns:p14="http://schemas.microsoft.com/office/powerpoint/2010/main" val="411468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14</a:t>
            </a:fld>
            <a:endParaRPr lang="en-US"/>
          </a:p>
        </p:txBody>
      </p:sp>
    </p:spTree>
    <p:extLst>
      <p:ext uri="{BB962C8B-B14F-4D97-AF65-F5344CB8AC3E}">
        <p14:creationId xmlns:p14="http://schemas.microsoft.com/office/powerpoint/2010/main" val="67692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A2A2A"/>
                </a:solidFill>
                <a:effectLst/>
              </a:rPr>
              <a:t>In the figure, </a:t>
            </a:r>
            <a:r>
              <a:rPr lang="en-US" sz="1200" b="0" i="1" dirty="0">
                <a:solidFill>
                  <a:srgbClr val="2A2A2A"/>
                </a:solidFill>
                <a:effectLst/>
              </a:rPr>
              <a:t>I</a:t>
            </a:r>
            <a:r>
              <a:rPr lang="en-US" sz="1200" b="0" i="0" dirty="0">
                <a:solidFill>
                  <a:srgbClr val="2A2A2A"/>
                </a:solidFill>
                <a:effectLst/>
              </a:rPr>
              <a:t>(·, ·) is the MI and </a:t>
            </a:r>
            <a:r>
              <a:rPr lang="en-US" sz="1200" b="0" i="1" dirty="0">
                <a:solidFill>
                  <a:srgbClr val="2A2A2A"/>
                </a:solidFill>
                <a:effectLst/>
              </a:rPr>
              <a:t>I</a:t>
            </a:r>
            <a:r>
              <a:rPr lang="en-US" sz="1200" b="0" i="0" dirty="0">
                <a:solidFill>
                  <a:srgbClr val="2A2A2A"/>
                </a:solidFill>
                <a:effectLst/>
              </a:rPr>
              <a:t>(·, ·|·) is the CMI. </a:t>
            </a:r>
          </a:p>
          <a:p>
            <a:r>
              <a:rPr lang="en-US" sz="1200" b="0" i="0" dirty="0">
                <a:solidFill>
                  <a:srgbClr val="2A2A2A"/>
                </a:solidFill>
                <a:effectLst/>
              </a:rPr>
              <a:t>The left graph is the true network of the microarray dataset with gene expression profiles under different conditions (samples). </a:t>
            </a:r>
            <a:endParaRPr lang="en-US" sz="1200" dirty="0">
              <a:solidFill>
                <a:srgbClr val="2A2A2A"/>
              </a:solidFill>
            </a:endParaRPr>
          </a:p>
          <a:p>
            <a:r>
              <a:rPr lang="en-US" sz="1200" b="0" i="0" dirty="0">
                <a:solidFill>
                  <a:srgbClr val="2A2A2A"/>
                </a:solidFill>
                <a:effectLst/>
              </a:rPr>
              <a:t>The graph in box with dashes is the output of the PC algorithm, which detects the true network step by step according to the (conditional) independency of gene pairs.</a:t>
            </a:r>
            <a:endParaRPr lang="en-US" sz="1200" dirty="0"/>
          </a:p>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20</a:t>
            </a:fld>
            <a:endParaRPr lang="en-US"/>
          </a:p>
        </p:txBody>
      </p:sp>
    </p:spTree>
    <p:extLst>
      <p:ext uri="{BB962C8B-B14F-4D97-AF65-F5344CB8AC3E}">
        <p14:creationId xmlns:p14="http://schemas.microsoft.com/office/powerpoint/2010/main" val="1737314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21</a:t>
            </a:fld>
            <a:endParaRPr lang="en-US"/>
          </a:p>
        </p:txBody>
      </p:sp>
    </p:spTree>
    <p:extLst>
      <p:ext uri="{BB962C8B-B14F-4D97-AF65-F5344CB8AC3E}">
        <p14:creationId xmlns:p14="http://schemas.microsoft.com/office/powerpoint/2010/main" val="3887778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F407-6B26-754B-8FEA-64BC1411F587}"/>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1</a:t>
            </a:r>
          </a:p>
        </p:txBody>
      </p:sp>
      <p:sp>
        <p:nvSpPr>
          <p:cNvPr id="3" name="Subtitle 2">
            <a:extLst>
              <a:ext uri="{FF2B5EF4-FFF2-40B4-BE49-F238E27FC236}">
                <a16:creationId xmlns:a16="http://schemas.microsoft.com/office/drawing/2014/main" id="{5B69CF1E-5E59-8A42-B17C-39A0BEB7E13D}"/>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20565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BB0553-2A0F-A84F-BCFA-FA4BDBC9A1DA}"/>
              </a:ext>
            </a:extLst>
          </p:cNvPr>
          <p:cNvSpPr>
            <a:spLocks noGrp="1"/>
          </p:cNvSpPr>
          <p:nvPr>
            <p:ph type="ctrTitle" hasCustomPrompt="1"/>
          </p:nvPr>
        </p:nvSpPr>
        <p:spPr>
          <a:xfrm>
            <a:off x="628650" y="282575"/>
            <a:ext cx="7886700" cy="708025"/>
          </a:xfrm>
          <a:prstGeom prst="rect">
            <a:avLst/>
          </a:prstGeom>
        </p:spPr>
        <p:txBody>
          <a:bodyPr anchor="ctr"/>
          <a:lstStyle>
            <a:lvl1pPr algn="l">
              <a:defRPr sz="4000" b="1"/>
            </a:lvl1pPr>
          </a:lstStyle>
          <a:p>
            <a:r>
              <a:rPr lang="en-US" dirty="0"/>
              <a:t>Headline</a:t>
            </a:r>
          </a:p>
        </p:txBody>
      </p:sp>
      <p:sp>
        <p:nvSpPr>
          <p:cNvPr id="8" name="Subtitle 2">
            <a:extLst>
              <a:ext uri="{FF2B5EF4-FFF2-40B4-BE49-F238E27FC236}">
                <a16:creationId xmlns:a16="http://schemas.microsoft.com/office/drawing/2014/main" id="{CE4C6256-AD9A-9F43-ADEC-1D1B592F9C6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AA5E550-F538-B842-88AD-975B0D3C9342}"/>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AF020A5B-E001-2E4E-B6C9-375ADB54DD3F}" type="datetime1">
              <a:rPr lang="en-US" smtClean="0"/>
              <a:t>12/14/23</a:t>
            </a:fld>
            <a:endParaRPr lang="en-US" dirty="0"/>
          </a:p>
        </p:txBody>
      </p:sp>
      <p:sp>
        <p:nvSpPr>
          <p:cNvPr id="11" name="Slide Number Placeholder 5">
            <a:extLst>
              <a:ext uri="{FF2B5EF4-FFF2-40B4-BE49-F238E27FC236}">
                <a16:creationId xmlns:a16="http://schemas.microsoft.com/office/drawing/2014/main" id="{FFCE3AA7-7BA2-8A43-9186-3872B5CF874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
        <p:nvSpPr>
          <p:cNvPr id="10" name="Footer Placeholder 4">
            <a:extLst>
              <a:ext uri="{FF2B5EF4-FFF2-40B4-BE49-F238E27FC236}">
                <a16:creationId xmlns:a16="http://schemas.microsoft.com/office/drawing/2014/main" id="{18F4E76D-435F-E14B-85E3-68BDA6D9E285}"/>
              </a:ext>
            </a:extLst>
          </p:cNvPr>
          <p:cNvSpPr>
            <a:spLocks noGrp="1"/>
          </p:cNvSpPr>
          <p:nvPr>
            <p:ph type="ftr" sz="quarter" idx="11"/>
          </p:nvPr>
        </p:nvSpPr>
        <p:spPr>
          <a:xfrm>
            <a:off x="3028950" y="4767263"/>
            <a:ext cx="3086100" cy="274637"/>
          </a:xfrm>
          <a:prstGeom prst="rect">
            <a:avLst/>
          </a:prstGeom>
        </p:spPr>
        <p:txBody>
          <a:bodyPr/>
          <a:lstStyle>
            <a:lvl1pPr algn="ctr">
              <a:defRPr sz="1000">
                <a:solidFill>
                  <a:schemeClr val="bg1"/>
                </a:solidFill>
              </a:defRPr>
            </a:lvl1pPr>
          </a:lstStyle>
          <a:p>
            <a:r>
              <a:rPr lang="en-US" dirty="0"/>
              <a:t>Interview with FDA Office of Biostatistics</a:t>
            </a:r>
          </a:p>
        </p:txBody>
      </p:sp>
    </p:spTree>
    <p:extLst>
      <p:ext uri="{BB962C8B-B14F-4D97-AF65-F5344CB8AC3E}">
        <p14:creationId xmlns:p14="http://schemas.microsoft.com/office/powerpoint/2010/main" val="373867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639D51-2FAD-BD42-9613-B1E3A3C168ED}"/>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2</a:t>
            </a:r>
          </a:p>
        </p:txBody>
      </p:sp>
      <p:sp>
        <p:nvSpPr>
          <p:cNvPr id="8" name="Subtitle 2">
            <a:extLst>
              <a:ext uri="{FF2B5EF4-FFF2-40B4-BE49-F238E27FC236}">
                <a16:creationId xmlns:a16="http://schemas.microsoft.com/office/drawing/2014/main" id="{F6C46E2F-BFDA-E046-9C9D-040515BB5C5E}"/>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83866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C2B65B-8FAA-0249-8954-253BF46047DB}"/>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3</a:t>
            </a:r>
          </a:p>
        </p:txBody>
      </p:sp>
      <p:sp>
        <p:nvSpPr>
          <p:cNvPr id="8" name="Subtitle 2">
            <a:extLst>
              <a:ext uri="{FF2B5EF4-FFF2-40B4-BE49-F238E27FC236}">
                <a16:creationId xmlns:a16="http://schemas.microsoft.com/office/drawing/2014/main" id="{69D81565-A55C-0543-BE19-F328A3B4E113}"/>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08020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A41BCC-7AF5-6F41-9A86-44201D0DEA25}"/>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4</a:t>
            </a:r>
          </a:p>
        </p:txBody>
      </p:sp>
      <p:sp>
        <p:nvSpPr>
          <p:cNvPr id="8" name="Subtitle 2">
            <a:extLst>
              <a:ext uri="{FF2B5EF4-FFF2-40B4-BE49-F238E27FC236}">
                <a16:creationId xmlns:a16="http://schemas.microsoft.com/office/drawing/2014/main" id="{5E8812A0-1707-E146-8514-15986FD1BE42}"/>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47328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9FACCA-EA83-594C-B8EA-E1FBC843A22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5</a:t>
            </a:r>
          </a:p>
        </p:txBody>
      </p:sp>
      <p:sp>
        <p:nvSpPr>
          <p:cNvPr id="8" name="Subtitle 2">
            <a:extLst>
              <a:ext uri="{FF2B5EF4-FFF2-40B4-BE49-F238E27FC236}">
                <a16:creationId xmlns:a16="http://schemas.microsoft.com/office/drawing/2014/main" id="{EF04D760-E77D-9B4C-840D-10E6080025D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79823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7390E9-E96C-0B43-BCE2-ACDC208A6BD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6</a:t>
            </a:r>
          </a:p>
        </p:txBody>
      </p:sp>
      <p:sp>
        <p:nvSpPr>
          <p:cNvPr id="8" name="Subtitle 2">
            <a:extLst>
              <a:ext uri="{FF2B5EF4-FFF2-40B4-BE49-F238E27FC236}">
                <a16:creationId xmlns:a16="http://schemas.microsoft.com/office/drawing/2014/main" id="{614D53D1-228A-4849-A2D9-26ECBD604AC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82711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ntent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5CFD-12CF-A54E-9C31-8EF7E5D11BB4}"/>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3" name="Subtitle 2">
            <a:extLst>
              <a:ext uri="{FF2B5EF4-FFF2-40B4-BE49-F238E27FC236}">
                <a16:creationId xmlns:a16="http://schemas.microsoft.com/office/drawing/2014/main" id="{5D97DC84-305C-EE4A-9415-7A1758E5DF3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9FE8B2A0-21C6-E843-89C5-6272F54A50D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0742B0C4-10C8-4B48-ADB1-EF0B73376EF2}" type="datetime1">
              <a:rPr lang="en-US" smtClean="0"/>
              <a:t>12/14/23</a:t>
            </a:fld>
            <a:endParaRPr lang="en-US" dirty="0"/>
          </a:p>
        </p:txBody>
      </p:sp>
      <p:sp>
        <p:nvSpPr>
          <p:cNvPr id="5" name="Footer Placeholder 4">
            <a:extLst>
              <a:ext uri="{FF2B5EF4-FFF2-40B4-BE49-F238E27FC236}">
                <a16:creationId xmlns:a16="http://schemas.microsoft.com/office/drawing/2014/main" id="{CB296712-5196-5043-B0A3-0B72B1784AD4}"/>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r>
              <a:rPr lang="en-US"/>
              <a:t>Interview with FDA Office of Biostatistics-Soumik Purkayastha</a:t>
            </a:r>
            <a:endParaRPr lang="en-US" dirty="0"/>
          </a:p>
        </p:txBody>
      </p:sp>
      <p:sp>
        <p:nvSpPr>
          <p:cNvPr id="6" name="Slide Number Placeholder 5">
            <a:extLst>
              <a:ext uri="{FF2B5EF4-FFF2-40B4-BE49-F238E27FC236}">
                <a16:creationId xmlns:a16="http://schemas.microsoft.com/office/drawing/2014/main" id="{6F76041A-07B9-4B41-8C62-4C35350BD24F}"/>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411214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F468A4-BD74-E74E-97F9-BAE31BF0BB9A}"/>
              </a:ext>
            </a:extLst>
          </p:cNvPr>
          <p:cNvSpPr>
            <a:spLocks noGrp="1"/>
          </p:cNvSpPr>
          <p:nvPr>
            <p:ph type="ctrTitle" hasCustomPrompt="1"/>
          </p:nvPr>
        </p:nvSpPr>
        <p:spPr>
          <a:xfrm>
            <a:off x="628650" y="282575"/>
            <a:ext cx="7886700" cy="708025"/>
          </a:xfrm>
          <a:prstGeom prst="rect">
            <a:avLst/>
          </a:prstGeom>
        </p:spPr>
        <p:txBody>
          <a:bodyPr anchor="t"/>
          <a:lstStyle>
            <a:lvl1pPr algn="l">
              <a:defRPr sz="4000" b="1"/>
            </a:lvl1pPr>
          </a:lstStyle>
          <a:p>
            <a:r>
              <a:rPr lang="en-US" dirty="0"/>
              <a:t>Headline</a:t>
            </a:r>
          </a:p>
        </p:txBody>
      </p:sp>
      <p:sp>
        <p:nvSpPr>
          <p:cNvPr id="8" name="Subtitle 2">
            <a:extLst>
              <a:ext uri="{FF2B5EF4-FFF2-40B4-BE49-F238E27FC236}">
                <a16:creationId xmlns:a16="http://schemas.microsoft.com/office/drawing/2014/main" id="{0ED46B09-44A9-744C-AF26-69AF275BE86C}"/>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87881FB-C1B8-CF40-B93F-4D8B07FC2B0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CD01EDEA-5047-AE49-853D-3401EE8BADDC}" type="datetime1">
              <a:rPr lang="en-US" smtClean="0"/>
              <a:t>12/14/23</a:t>
            </a:fld>
            <a:endParaRPr lang="en-US" dirty="0"/>
          </a:p>
        </p:txBody>
      </p:sp>
      <p:sp>
        <p:nvSpPr>
          <p:cNvPr id="10" name="Footer Placeholder 4">
            <a:extLst>
              <a:ext uri="{FF2B5EF4-FFF2-40B4-BE49-F238E27FC236}">
                <a16:creationId xmlns:a16="http://schemas.microsoft.com/office/drawing/2014/main" id="{1424106D-A7EB-4C44-B55F-518F0B14D560}"/>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r>
              <a:rPr lang="en-US"/>
              <a:t>Interview with FDA Office of Biostatistics-Soumik Purkayastha</a:t>
            </a:r>
            <a:endParaRPr lang="en-US" dirty="0"/>
          </a:p>
        </p:txBody>
      </p:sp>
      <p:sp>
        <p:nvSpPr>
          <p:cNvPr id="11" name="Slide Number Placeholder 5">
            <a:extLst>
              <a:ext uri="{FF2B5EF4-FFF2-40B4-BE49-F238E27FC236}">
                <a16:creationId xmlns:a16="http://schemas.microsoft.com/office/drawing/2014/main" id="{17B24749-F4B0-DD49-9355-73B14A33E99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10648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9C33DA-93E5-B044-85C1-089D0A5276F6}"/>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8" name="Subtitle 2">
            <a:extLst>
              <a:ext uri="{FF2B5EF4-FFF2-40B4-BE49-F238E27FC236}">
                <a16:creationId xmlns:a16="http://schemas.microsoft.com/office/drawing/2014/main" id="{40C05EE1-1720-1B4F-968F-0165A0C9D312}"/>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8D6D77B-E7A6-3F45-B0C8-88FD9AD1BCC0}"/>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73CE1308-17AF-BB46-87E7-459954CA6B6B}" type="datetime1">
              <a:rPr lang="en-US" smtClean="0"/>
              <a:t>12/14/23</a:t>
            </a:fld>
            <a:endParaRPr lang="en-US" dirty="0"/>
          </a:p>
        </p:txBody>
      </p:sp>
      <p:sp>
        <p:nvSpPr>
          <p:cNvPr id="10" name="Footer Placeholder 4">
            <a:extLst>
              <a:ext uri="{FF2B5EF4-FFF2-40B4-BE49-F238E27FC236}">
                <a16:creationId xmlns:a16="http://schemas.microsoft.com/office/drawing/2014/main" id="{80FD8F7B-6A85-B343-BE53-3E1E47C74D7B}"/>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r>
              <a:rPr lang="en-US"/>
              <a:t>Interview with FDA Office of Biostatistics-Soumik Purkayastha</a:t>
            </a:r>
            <a:endParaRPr lang="en-US" dirty="0"/>
          </a:p>
        </p:txBody>
      </p:sp>
      <p:sp>
        <p:nvSpPr>
          <p:cNvPr id="11" name="Slide Number Placeholder 5">
            <a:extLst>
              <a:ext uri="{FF2B5EF4-FFF2-40B4-BE49-F238E27FC236}">
                <a16:creationId xmlns:a16="http://schemas.microsoft.com/office/drawing/2014/main" id="{FC26DDDB-4B0C-984F-8E73-E9AE69E2D29A}"/>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6829725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8.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8.jp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1E7030-F1AF-9742-8555-F52F926CFDE7}"/>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8" name="Rectangle 7">
            <a:extLst>
              <a:ext uri="{FF2B5EF4-FFF2-40B4-BE49-F238E27FC236}">
                <a16:creationId xmlns:a16="http://schemas.microsoft.com/office/drawing/2014/main" id="{30E02169-D096-2443-B36B-3E80296FE981}"/>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9A3FE52-0691-B649-B126-B81FDFC60851}"/>
              </a:ext>
            </a:extLst>
          </p:cNvPr>
          <p:cNvPicPr>
            <a:picLocks noChangeAspect="1"/>
          </p:cNvPicPr>
          <p:nvPr userDrawn="1"/>
        </p:nvPicPr>
        <p:blipFill>
          <a:blip r:embed="rId4"/>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1332491708"/>
      </p:ext>
    </p:extLst>
  </p:cSld>
  <p:clrMap bg1="lt1" tx1="dk1" bg2="lt2" tx2="dk2" accent1="accent1" accent2="accent2" accent3="accent3" accent4="accent4" accent5="accent5" accent6="accent6" hlink="hlink" folHlink="folHlink"/>
  <p:sldLayoutIdLst>
    <p:sldLayoutId id="2147483679"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878F98-F338-1D4F-8CD3-A202EF6366B7}"/>
              </a:ext>
            </a:extLst>
          </p:cNvPr>
          <p:cNvPicPr>
            <a:picLocks noChangeAspect="1"/>
          </p:cNvPicPr>
          <p:nvPr userDrawn="1"/>
        </p:nvPicPr>
        <p:blipFill rotWithShape="1">
          <a:blip r:embed="rId3"/>
          <a:srcRect t="90864"/>
          <a:stretch/>
        </p:blipFill>
        <p:spPr>
          <a:xfrm>
            <a:off x="0" y="4673600"/>
            <a:ext cx="9144000" cy="469900"/>
          </a:xfrm>
          <a:prstGeom prst="rect">
            <a:avLst/>
          </a:prstGeom>
        </p:spPr>
      </p:pic>
    </p:spTree>
    <p:extLst>
      <p:ext uri="{BB962C8B-B14F-4D97-AF65-F5344CB8AC3E}">
        <p14:creationId xmlns:p14="http://schemas.microsoft.com/office/powerpoint/2010/main" val="1976456393"/>
      </p:ext>
    </p:extLst>
  </p:cSld>
  <p:clrMap bg1="lt1" tx1="dk1" bg2="lt2" tx2="dk2" accent1="accent1" accent2="accent2" accent3="accent3" accent4="accent4" accent5="accent5" accent6="accent6" hlink="hlink" folHlink="folHlink"/>
  <p:sldLayoutIdLst>
    <p:sldLayoutId id="2147483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564F44-1788-FD46-88C8-2484912F0CE2}"/>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2" y="0"/>
            <a:ext cx="9144002" cy="5148072"/>
          </a:xfrm>
          <a:prstGeom prst="rect">
            <a:avLst/>
          </a:prstGeom>
        </p:spPr>
      </p:pic>
      <p:sp>
        <p:nvSpPr>
          <p:cNvPr id="7" name="Rectangle 6">
            <a:extLst>
              <a:ext uri="{FF2B5EF4-FFF2-40B4-BE49-F238E27FC236}">
                <a16:creationId xmlns:a16="http://schemas.microsoft.com/office/drawing/2014/main" id="{2ED8F15E-80F9-2C4E-8A78-0BBA02D32F13}"/>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9" name="Picture 8">
            <a:extLst>
              <a:ext uri="{FF2B5EF4-FFF2-40B4-BE49-F238E27FC236}">
                <a16:creationId xmlns:a16="http://schemas.microsoft.com/office/drawing/2014/main" id="{CA0E9E46-D8FA-564E-8C94-CA303553643B}"/>
              </a:ext>
            </a:extLst>
          </p:cNvPr>
          <p:cNvPicPr>
            <a:picLocks noChangeAspect="1"/>
          </p:cNvPicPr>
          <p:nvPr userDrawn="1"/>
        </p:nvPicPr>
        <p:blipFill>
          <a:blip r:embed="rId5"/>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3484938212"/>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A2E64-B1D8-2F4E-A3D6-ECCFAD415A15}"/>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pic>
        <p:nvPicPr>
          <p:cNvPr id="8" name="Picture 7">
            <a:extLst>
              <a:ext uri="{FF2B5EF4-FFF2-40B4-BE49-F238E27FC236}">
                <a16:creationId xmlns:a16="http://schemas.microsoft.com/office/drawing/2014/main" id="{63BE5DB8-FB30-034E-84C7-336A4F44D5FE}"/>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1584723070"/>
      </p:ext>
    </p:extLst>
  </p:cSld>
  <p:clrMap bg1="lt1" tx1="dk1" bg2="lt2" tx2="dk2" accent1="accent1" accent2="accent2" accent3="accent3" accent4="accent4" accent5="accent5" accent6="accent6" hlink="hlink" folHlink="folHlink"/>
  <p:sldLayoutIdLst>
    <p:sldLayoutId id="214748368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CB7BEF-8E69-D24A-A647-D04B95642D2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sp>
        <p:nvSpPr>
          <p:cNvPr id="9" name="Rectangle 8">
            <a:extLst>
              <a:ext uri="{FF2B5EF4-FFF2-40B4-BE49-F238E27FC236}">
                <a16:creationId xmlns:a16="http://schemas.microsoft.com/office/drawing/2014/main" id="{636D67A0-FAD3-2C41-A10B-5C16C8BE3C06}"/>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8" name="Picture 7">
            <a:extLst>
              <a:ext uri="{FF2B5EF4-FFF2-40B4-BE49-F238E27FC236}">
                <a16:creationId xmlns:a16="http://schemas.microsoft.com/office/drawing/2014/main" id="{79CCD4EC-D482-F446-9591-DDD455DD602F}"/>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954471920"/>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2788EE-9ED0-994D-A482-73968590915A}"/>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75198C00-C707-9140-B305-946360BA4DE3}"/>
              </a:ext>
            </a:extLst>
          </p:cNvPr>
          <p:cNvPicPr>
            <a:picLocks noChangeAspect="1"/>
          </p:cNvPicPr>
          <p:nvPr userDrawn="1"/>
        </p:nvPicPr>
        <p:blipFill>
          <a:blip r:embed="rId4"/>
          <a:stretch>
            <a:fillRect/>
          </a:stretch>
        </p:blipFill>
        <p:spPr>
          <a:xfrm>
            <a:off x="3930650" y="678085"/>
            <a:ext cx="1282700" cy="1367088"/>
          </a:xfrm>
          <a:prstGeom prst="rect">
            <a:avLst/>
          </a:prstGeom>
        </p:spPr>
      </p:pic>
      <p:sp>
        <p:nvSpPr>
          <p:cNvPr id="9" name="Rectangle 8">
            <a:extLst>
              <a:ext uri="{FF2B5EF4-FFF2-40B4-BE49-F238E27FC236}">
                <a16:creationId xmlns:a16="http://schemas.microsoft.com/office/drawing/2014/main" id="{6C169337-FBCA-B94B-B079-6A5988ADE78C}"/>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267729"/>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BCE152-3354-0F41-913C-2DEFA3768CD0}"/>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9" name="Rectangle 8">
            <a:extLst>
              <a:ext uri="{FF2B5EF4-FFF2-40B4-BE49-F238E27FC236}">
                <a16:creationId xmlns:a16="http://schemas.microsoft.com/office/drawing/2014/main" id="{CE014B83-BAED-974B-9FEA-14354957F174}"/>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10" name="Picture 9">
            <a:extLst>
              <a:ext uri="{FF2B5EF4-FFF2-40B4-BE49-F238E27FC236}">
                <a16:creationId xmlns:a16="http://schemas.microsoft.com/office/drawing/2014/main" id="{F6620F50-4942-AE44-B98A-BBDFC2377245}"/>
              </a:ext>
            </a:extLst>
          </p:cNvPr>
          <p:cNvPicPr>
            <a:picLocks noChangeAspect="1"/>
          </p:cNvPicPr>
          <p:nvPr userDrawn="1"/>
        </p:nvPicPr>
        <p:blipFill>
          <a:blip r:embed="rId4"/>
          <a:stretch>
            <a:fillRect/>
          </a:stretch>
        </p:blipFill>
        <p:spPr>
          <a:xfrm>
            <a:off x="3930650" y="678085"/>
            <a:ext cx="1282700" cy="1367088"/>
          </a:xfrm>
          <a:prstGeom prst="rect">
            <a:avLst/>
          </a:prstGeom>
        </p:spPr>
      </p:pic>
    </p:spTree>
    <p:extLst>
      <p:ext uri="{BB962C8B-B14F-4D97-AF65-F5344CB8AC3E}">
        <p14:creationId xmlns:p14="http://schemas.microsoft.com/office/powerpoint/2010/main" val="3502385572"/>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9B87EC-7FC2-9744-950D-1C35DCAD06C9}"/>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144F55CF-5CBA-5046-A030-22CC8BE77915}"/>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383126178"/>
      </p:ext>
    </p:extLst>
  </p:cSld>
  <p:clrMap bg1="lt1" tx1="dk1" bg2="lt2" tx2="dk2" accent1="accent1" accent2="accent2" accent3="accent3" accent4="accent4" accent5="accent5" accent6="accent6" hlink="hlink" folHlink="folHlink"/>
  <p:sldLayoutIdLst>
    <p:sldLayoutId id="214748369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585371-1174-1641-A48C-F9F166BD1F57}"/>
              </a:ext>
            </a:extLst>
          </p:cNvPr>
          <p:cNvPicPr>
            <a:picLocks noChangeAspect="1"/>
          </p:cNvPicPr>
          <p:nvPr userDrawn="1"/>
        </p:nvPicPr>
        <p:blipFill rotWithShape="1">
          <a:blip r:embed="rId3" cstate="print">
            <a:alphaModFix amt="15000"/>
            <a:extLst>
              <a:ext uri="{28A0092B-C50C-407E-A947-70E740481C1C}">
                <a14:useLocalDpi xmlns:a14="http://schemas.microsoft.com/office/drawing/2010/main"/>
              </a:ext>
            </a:extLst>
          </a:blip>
          <a:srcRect t="8609"/>
          <a:stretch/>
        </p:blipFill>
        <p:spPr>
          <a:xfrm>
            <a:off x="5427" y="0"/>
            <a:ext cx="9138573" cy="5143500"/>
          </a:xfrm>
          <a:prstGeom prst="rect">
            <a:avLst/>
          </a:prstGeom>
        </p:spPr>
      </p:pic>
      <p:pic>
        <p:nvPicPr>
          <p:cNvPr id="8" name="Picture 7">
            <a:extLst>
              <a:ext uri="{FF2B5EF4-FFF2-40B4-BE49-F238E27FC236}">
                <a16:creationId xmlns:a16="http://schemas.microsoft.com/office/drawing/2014/main" id="{DC9C3445-FDE9-E746-8255-47A97190D5E1}"/>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590294144"/>
      </p:ext>
    </p:extLst>
  </p:cSld>
  <p:clrMap bg1="lt1" tx1="dk1" bg2="lt2" tx2="dk2" accent1="accent1" accent2="accent2" accent3="accent3" accent4="accent4" accent5="accent5" accent6="accent6" hlink="hlink" folHlink="folHlink"/>
  <p:sldLayoutIdLst>
    <p:sldLayoutId id="2147483695"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D644CB-9FBD-024B-8E73-FC9C990CEA1C}"/>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8C5314A0-C46B-4E49-8257-403454F1CD83}"/>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192222175"/>
      </p:ext>
    </p:extLst>
  </p:cSld>
  <p:clrMap bg1="lt1" tx1="dk1" bg2="lt2" tx2="dk2" accent1="accent1" accent2="accent2" accent3="accent3" accent4="accent4" accent5="accent5" accent6="accent6" hlink="hlink" folHlink="folHlink"/>
  <p:sldLayoutIdLst>
    <p:sldLayoutId id="2147483693"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02/j.1538-7305.1948.tb01338.x" TargetMode="External"/><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50.png"/><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0.png"/><Relationship Id="rId7" Type="http://schemas.openxmlformats.org/officeDocument/2006/relationships/diagramColors" Target="../diagrams/colors2.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QuickStyle" Target="../diagrams/quickStyle2.xml"/><Relationship Id="rId11"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diagramData" Target="../diagrams/data20.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1.png"/><Relationship Id="rId4" Type="http://schemas.openxmlformats.org/officeDocument/2006/relationships/diagramQuickStyle" Target="../diagrams/quickStyle1.xml"/><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00.png"/><Relationship Id="rId1" Type="http://schemas.openxmlformats.org/officeDocument/2006/relationships/slideLayout" Target="../slideLayouts/slideLayout10.xml"/><Relationship Id="rId6" Type="http://schemas.openxmlformats.org/officeDocument/2006/relationships/image" Target="../media/image250.png"/><Relationship Id="rId5" Type="http://schemas.openxmlformats.org/officeDocument/2006/relationships/image" Target="../media/image240.png"/><Relationship Id="rId10" Type="http://schemas.openxmlformats.org/officeDocument/2006/relationships/image" Target="../media/image290.png"/><Relationship Id="rId4" Type="http://schemas.openxmlformats.org/officeDocument/2006/relationships/image" Target="../media/image230.png"/><Relationship Id="rId9" Type="http://schemas.openxmlformats.org/officeDocument/2006/relationships/image" Target="../media/image280.png"/></Relationships>
</file>

<file path=ppt/slides/_rels/slide2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80.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8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43.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0.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 Id="rId4" Type="http://schemas.openxmlformats.org/officeDocument/2006/relationships/image" Target="../media/image5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mailto:soumikp@umich.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EE40F-E6BD-954C-974D-757FDF8DEF8D}"/>
              </a:ext>
            </a:extLst>
          </p:cNvPr>
          <p:cNvSpPr>
            <a:spLocks noGrp="1"/>
          </p:cNvSpPr>
          <p:nvPr>
            <p:ph type="ctrTitle"/>
          </p:nvPr>
        </p:nvSpPr>
        <p:spPr/>
        <p:txBody>
          <a:bodyPr anchor="ctr"/>
          <a:lstStyle/>
          <a:p>
            <a:r>
              <a:rPr lang="en-US" sz="4000" dirty="0"/>
              <a:t>Statistical methods in information theory</a:t>
            </a:r>
            <a:br>
              <a:rPr lang="en-US" dirty="0"/>
            </a:br>
            <a:r>
              <a:rPr lang="en-US" sz="1800" b="0" dirty="0">
                <a:latin typeface="Courier New" panose="02070309020205020404" pitchFamily="49" charset="0"/>
                <a:cs typeface="Courier New" panose="02070309020205020404" pitchFamily="49" charset="0"/>
              </a:rPr>
              <a:t>gene network reconstruction | epigenetic causal discovery</a:t>
            </a:r>
          </a:p>
        </p:txBody>
      </p:sp>
      <p:sp>
        <p:nvSpPr>
          <p:cNvPr id="2" name="Subtitle 1">
            <a:extLst>
              <a:ext uri="{FF2B5EF4-FFF2-40B4-BE49-F238E27FC236}">
                <a16:creationId xmlns:a16="http://schemas.microsoft.com/office/drawing/2014/main" id="{AF3AAD87-503F-2A48-A975-CA2C8EC0B2DD}"/>
              </a:ext>
            </a:extLst>
          </p:cNvPr>
          <p:cNvSpPr>
            <a:spLocks noGrp="1"/>
          </p:cNvSpPr>
          <p:nvPr>
            <p:ph type="subTitle" idx="1"/>
          </p:nvPr>
        </p:nvSpPr>
        <p:spPr/>
        <p:txBody>
          <a:bodyPr/>
          <a:lstStyle/>
          <a:p>
            <a:r>
              <a:rPr lang="en-US" dirty="0"/>
              <a:t>Soumik Purkayastha</a:t>
            </a:r>
          </a:p>
          <a:p>
            <a:r>
              <a:rPr lang="en-US" dirty="0"/>
              <a:t>Department of Biostatistics, University of Michigan</a:t>
            </a:r>
          </a:p>
          <a:p>
            <a:r>
              <a:rPr lang="en-US" dirty="0"/>
              <a:t>2023-12-15</a:t>
            </a:r>
          </a:p>
        </p:txBody>
      </p:sp>
    </p:spTree>
    <p:extLst>
      <p:ext uri="{BB962C8B-B14F-4D97-AF65-F5344CB8AC3E}">
        <p14:creationId xmlns:p14="http://schemas.microsoft.com/office/powerpoint/2010/main" val="24170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solidFill>
                  <a:srgbClr val="262626"/>
                </a:solidFill>
              </a:rPr>
              <a:t>Complex dependence</a:t>
            </a:r>
            <a:endParaRPr lang="en-US" sz="4000" dirty="0"/>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Contsaent</a:t>
            </a:r>
            <a:endParaRPr lang="en-US" dirty="0"/>
          </a:p>
        </p:txBody>
      </p:sp>
      <p:pic>
        <p:nvPicPr>
          <p:cNvPr id="3074" name="Picture 2">
            <a:extLst>
              <a:ext uri="{FF2B5EF4-FFF2-40B4-BE49-F238E27FC236}">
                <a16:creationId xmlns:a16="http://schemas.microsoft.com/office/drawing/2014/main" id="{A16D00E9-1114-029F-0392-F2114EAC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66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38FB0-C922-572B-AC34-07FACE04772A}"/>
              </a:ext>
            </a:extLst>
          </p:cNvPr>
          <p:cNvSpPr txBox="1"/>
          <p:nvPr/>
        </p:nvSpPr>
        <p:spPr>
          <a:xfrm>
            <a:off x="0" y="2076450"/>
            <a:ext cx="9144000" cy="1569660"/>
          </a:xfrm>
          <a:prstGeom prst="rect">
            <a:avLst/>
          </a:prstGeom>
          <a:solidFill>
            <a:schemeClr val="bg1"/>
          </a:solidFill>
        </p:spPr>
        <p:txBody>
          <a:bodyPr wrap="square" rtlCol="0">
            <a:spAutoFit/>
          </a:bodyPr>
          <a:lstStyle/>
          <a:p>
            <a:pPr algn="ctr" rtl="0">
              <a:spcBef>
                <a:spcPts val="0"/>
              </a:spcBef>
              <a:spcAft>
                <a:spcPts val="0"/>
              </a:spcAft>
            </a:pPr>
            <a:r>
              <a:rPr lang="en-US" sz="1600" b="1" i="1" u="none" strike="noStrike" dirty="0">
                <a:solidFill>
                  <a:srgbClr val="000000"/>
                </a:solidFill>
                <a:effectLst/>
              </a:rPr>
              <a:t>Pearson, Spearman, Kendall, and HHG:</a:t>
            </a:r>
            <a:endParaRPr lang="en-US" sz="1600" b="0" dirty="0">
              <a:effectLst/>
            </a:endParaRPr>
          </a:p>
          <a:p>
            <a:pPr algn="ctr" rtl="0">
              <a:spcBef>
                <a:spcPts val="0"/>
              </a:spcBef>
              <a:spcAft>
                <a:spcPts val="0"/>
              </a:spcAft>
            </a:pPr>
            <a:r>
              <a:rPr lang="en-US" sz="1600" b="0" i="0" u="none" strike="noStrike" dirty="0">
                <a:solidFill>
                  <a:srgbClr val="000000"/>
                </a:solidFill>
                <a:effectLst/>
              </a:rPr>
              <a:t>“These are ‘good’ data to capture association ⬆️”</a:t>
            </a:r>
            <a:endParaRPr lang="en-US" sz="1600" b="0" dirty="0">
              <a:effectLst/>
            </a:endParaRPr>
          </a:p>
          <a:p>
            <a:pPr algn="ctr" rtl="0">
              <a:spcBef>
                <a:spcPts val="0"/>
              </a:spcBef>
              <a:spcAft>
                <a:spcPts val="0"/>
              </a:spcAft>
            </a:pPr>
            <a:br>
              <a:rPr lang="en-US" sz="1600" b="0" dirty="0">
                <a:effectLst/>
              </a:rPr>
            </a:br>
            <a:br>
              <a:rPr lang="en-US" sz="1600" b="0" dirty="0">
                <a:effectLst/>
              </a:rPr>
            </a:br>
            <a:r>
              <a:rPr lang="en-US" sz="1600" b="1" i="1" u="none" strike="noStrike" dirty="0">
                <a:solidFill>
                  <a:srgbClr val="000000"/>
                </a:solidFill>
                <a:effectLst/>
              </a:rPr>
              <a:t>Pathological examples:</a:t>
            </a:r>
            <a:endParaRPr lang="en-US" sz="1600" b="0" dirty="0">
              <a:effectLst/>
            </a:endParaRPr>
          </a:p>
          <a:p>
            <a:pPr algn="ctr" rtl="0">
              <a:spcBef>
                <a:spcPts val="0"/>
              </a:spcBef>
              <a:spcAft>
                <a:spcPts val="0"/>
              </a:spcAft>
            </a:pPr>
            <a:r>
              <a:rPr lang="en-US" sz="1600" b="0" i="0" u="none" strike="noStrike" dirty="0">
                <a:solidFill>
                  <a:srgbClr val="000000"/>
                </a:solidFill>
                <a:effectLst/>
              </a:rPr>
              <a:t>“These are ‘bad’ data to capture association ⬇️”</a:t>
            </a:r>
            <a:endParaRPr lang="en-US" sz="1600" dirty="0"/>
          </a:p>
        </p:txBody>
      </p:sp>
      <p:sp>
        <p:nvSpPr>
          <p:cNvPr id="5" name="TextBox 4">
            <a:extLst>
              <a:ext uri="{FF2B5EF4-FFF2-40B4-BE49-F238E27FC236}">
                <a16:creationId xmlns:a16="http://schemas.microsoft.com/office/drawing/2014/main" id="{C959CE6E-5893-3533-0EFF-C6C991AB82B9}"/>
              </a:ext>
            </a:extLst>
          </p:cNvPr>
          <p:cNvSpPr txBox="1"/>
          <p:nvPr/>
        </p:nvSpPr>
        <p:spPr>
          <a:xfrm>
            <a:off x="0" y="1005185"/>
            <a:ext cx="9144000" cy="307777"/>
          </a:xfrm>
          <a:prstGeom prst="rect">
            <a:avLst/>
          </a:prstGeom>
          <a:solidFill>
            <a:schemeClr val="bg1"/>
          </a:solidFill>
        </p:spPr>
        <p:txBody>
          <a:bodyPr wrap="square" rtlCol="0">
            <a:spAutoFit/>
          </a:bodyPr>
          <a:lstStyle/>
          <a:p>
            <a:pPr algn="ctr" rtl="0">
              <a:spcBef>
                <a:spcPts val="0"/>
              </a:spcBef>
              <a:spcAft>
                <a:spcPts val="0"/>
              </a:spcAft>
            </a:pPr>
            <a:endParaRPr lang="en-US" sz="1400" dirty="0"/>
          </a:p>
        </p:txBody>
      </p:sp>
    </p:spTree>
    <p:extLst>
      <p:ext uri="{BB962C8B-B14F-4D97-AF65-F5344CB8AC3E}">
        <p14:creationId xmlns:p14="http://schemas.microsoft.com/office/powerpoint/2010/main" val="21616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solidFill>
                  <a:srgbClr val="262626"/>
                </a:solidFill>
              </a:rPr>
              <a:t>Complex dependence</a:t>
            </a:r>
            <a:endParaRPr lang="en-US" sz="4000" dirty="0"/>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Contsaent</a:t>
            </a:r>
            <a:endParaRPr lang="en-US" dirty="0"/>
          </a:p>
        </p:txBody>
      </p:sp>
      <p:pic>
        <p:nvPicPr>
          <p:cNvPr id="3074" name="Picture 2">
            <a:extLst>
              <a:ext uri="{FF2B5EF4-FFF2-40B4-BE49-F238E27FC236}">
                <a16:creationId xmlns:a16="http://schemas.microsoft.com/office/drawing/2014/main" id="{A16D00E9-1114-029F-0392-F2114EAC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66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38FB0-C922-572B-AC34-07FACE04772A}"/>
              </a:ext>
            </a:extLst>
          </p:cNvPr>
          <p:cNvSpPr txBox="1"/>
          <p:nvPr/>
        </p:nvSpPr>
        <p:spPr>
          <a:xfrm>
            <a:off x="0" y="2076450"/>
            <a:ext cx="9144000" cy="1569660"/>
          </a:xfrm>
          <a:prstGeom prst="rect">
            <a:avLst/>
          </a:prstGeom>
          <a:solidFill>
            <a:schemeClr val="bg1"/>
          </a:solidFill>
        </p:spPr>
        <p:txBody>
          <a:bodyPr wrap="square" rtlCol="0">
            <a:spAutoFit/>
          </a:bodyPr>
          <a:lstStyle/>
          <a:p>
            <a:pPr algn="ctr" rtl="0">
              <a:spcBef>
                <a:spcPts val="0"/>
              </a:spcBef>
              <a:spcAft>
                <a:spcPts val="0"/>
              </a:spcAft>
            </a:pPr>
            <a:r>
              <a:rPr lang="en-US" sz="1600" b="1" i="1" u="none" strike="noStrike" dirty="0">
                <a:solidFill>
                  <a:srgbClr val="000000"/>
                </a:solidFill>
                <a:effectLst/>
              </a:rPr>
              <a:t>Previous attempts at understanding association: moment-based, rank-based, and distance-based.</a:t>
            </a:r>
          </a:p>
          <a:p>
            <a:pPr algn="ctr" rtl="0">
              <a:spcBef>
                <a:spcPts val="0"/>
              </a:spcBef>
              <a:spcAft>
                <a:spcPts val="0"/>
              </a:spcAft>
            </a:pPr>
            <a:endParaRPr lang="en-US" sz="1600" b="1" i="1" dirty="0">
              <a:solidFill>
                <a:srgbClr val="000000"/>
              </a:solidFill>
            </a:endParaRPr>
          </a:p>
          <a:p>
            <a:pPr algn="ctr" rtl="0">
              <a:spcBef>
                <a:spcPts val="0"/>
              </a:spcBef>
              <a:spcAft>
                <a:spcPts val="0"/>
              </a:spcAft>
            </a:pPr>
            <a:endParaRPr lang="en-US" sz="1600" b="1" i="1" u="none" strike="noStrike" dirty="0">
              <a:solidFill>
                <a:srgbClr val="000000"/>
              </a:solidFill>
              <a:effectLst/>
            </a:endParaRPr>
          </a:p>
          <a:p>
            <a:pPr algn="ctr" rtl="0">
              <a:spcBef>
                <a:spcPts val="0"/>
              </a:spcBef>
              <a:spcAft>
                <a:spcPts val="0"/>
              </a:spcAft>
            </a:pPr>
            <a:r>
              <a:rPr lang="en-US" sz="1600" b="1" i="1" u="none" strike="noStrike" dirty="0">
                <a:solidFill>
                  <a:srgbClr val="000000"/>
                </a:solidFill>
                <a:effectLst/>
              </a:rPr>
              <a:t>Claude E. Shannon:</a:t>
            </a:r>
            <a:r>
              <a:rPr lang="en-US" sz="1600" b="0" i="0" u="none" strike="noStrike" dirty="0">
                <a:solidFill>
                  <a:srgbClr val="000000"/>
                </a:solidFill>
                <a:effectLst/>
              </a:rPr>
              <a:t> focused on the </a:t>
            </a:r>
            <a:r>
              <a:rPr lang="en-US" sz="1600" b="0" i="1" u="sng" dirty="0">
                <a:solidFill>
                  <a:srgbClr val="000000"/>
                </a:solidFill>
                <a:effectLst/>
              </a:rPr>
              <a:t>densities</a:t>
            </a:r>
            <a:r>
              <a:rPr lang="en-US" sz="1600" b="0" i="0" u="none" strike="noStrike" dirty="0">
                <a:solidFill>
                  <a:srgbClr val="000000"/>
                </a:solidFill>
                <a:effectLst/>
              </a:rPr>
              <a:t> of random variables to propose </a:t>
            </a:r>
            <a:r>
              <a:rPr lang="en-US" sz="1600" b="1" i="1" u="none" strike="noStrike" dirty="0">
                <a:solidFill>
                  <a:srgbClr val="000000"/>
                </a:solidFill>
                <a:effectLst/>
              </a:rPr>
              <a:t>Mutual Information (MI)</a:t>
            </a:r>
            <a:r>
              <a:rPr lang="en-US" sz="1600" b="0" i="0" u="none" strike="noStrike" dirty="0">
                <a:solidFill>
                  <a:srgbClr val="000000"/>
                </a:solidFill>
                <a:effectLst/>
              </a:rPr>
              <a:t>.</a:t>
            </a:r>
            <a:endParaRPr lang="en-US" sz="1600" b="0" dirty="0">
              <a:effectLst/>
            </a:endParaRPr>
          </a:p>
          <a:p>
            <a:pPr algn="ctr" rtl="0">
              <a:spcBef>
                <a:spcPts val="0"/>
              </a:spcBef>
              <a:spcAft>
                <a:spcPts val="0"/>
              </a:spcAft>
            </a:pPr>
            <a:br>
              <a:rPr lang="en-US" sz="1600" b="0" dirty="0">
                <a:effectLst/>
              </a:rPr>
            </a:br>
            <a:r>
              <a:rPr lang="en-US" sz="1600" b="0" i="0" u="none" strike="noStrike" dirty="0">
                <a:solidFill>
                  <a:srgbClr val="000000"/>
                </a:solidFill>
                <a:effectLst/>
              </a:rPr>
              <a:t>Using information theory, MI is able to detect association in ALL these cases.</a:t>
            </a:r>
            <a:endParaRPr lang="en-US" sz="1600" dirty="0"/>
          </a:p>
        </p:txBody>
      </p:sp>
      <p:sp>
        <p:nvSpPr>
          <p:cNvPr id="5" name="TextBox 4">
            <a:extLst>
              <a:ext uri="{FF2B5EF4-FFF2-40B4-BE49-F238E27FC236}">
                <a16:creationId xmlns:a16="http://schemas.microsoft.com/office/drawing/2014/main" id="{C959CE6E-5893-3533-0EFF-C6C991AB82B9}"/>
              </a:ext>
            </a:extLst>
          </p:cNvPr>
          <p:cNvSpPr txBox="1"/>
          <p:nvPr/>
        </p:nvSpPr>
        <p:spPr>
          <a:xfrm>
            <a:off x="0" y="1005185"/>
            <a:ext cx="9144000" cy="307777"/>
          </a:xfrm>
          <a:prstGeom prst="rect">
            <a:avLst/>
          </a:prstGeom>
          <a:solidFill>
            <a:schemeClr val="bg1"/>
          </a:solidFill>
        </p:spPr>
        <p:txBody>
          <a:bodyPr wrap="square" rtlCol="0">
            <a:spAutoFit/>
          </a:bodyPr>
          <a:lstStyle/>
          <a:p>
            <a:pPr algn="ctr" rtl="0">
              <a:spcBef>
                <a:spcPts val="0"/>
              </a:spcBef>
              <a:spcAft>
                <a:spcPts val="0"/>
              </a:spcAft>
            </a:pPr>
            <a:endParaRPr lang="en-US" sz="1400" dirty="0"/>
          </a:p>
        </p:txBody>
      </p:sp>
    </p:spTree>
    <p:extLst>
      <p:ext uri="{BB962C8B-B14F-4D97-AF65-F5344CB8AC3E}">
        <p14:creationId xmlns:p14="http://schemas.microsoft.com/office/powerpoint/2010/main" val="22979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t>Association in information theory</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990599"/>
            <a:ext cx="7886700" cy="1581151"/>
          </a:xfrm>
          <a:ln>
            <a:solidFill>
              <a:schemeClr val="tx1"/>
            </a:solidFill>
          </a:ln>
        </p:spPr>
        <p:txBody>
          <a:bodyPr anchor="t"/>
          <a:lstStyle/>
          <a:p>
            <a:pPr marL="342900" indent="-342900">
              <a:lnSpc>
                <a:spcPct val="150000"/>
              </a:lnSpc>
              <a:buFont typeface="+mj-lt"/>
              <a:buAutoNum type="arabicPeriod"/>
            </a:pPr>
            <a:r>
              <a:rPr lang="en-US" sz="1800" dirty="0"/>
              <a:t>Information theory = probability + statistics + engineering.</a:t>
            </a:r>
          </a:p>
          <a:p>
            <a:pPr marL="342900" indent="-342900">
              <a:lnSpc>
                <a:spcPct val="150000"/>
              </a:lnSpc>
              <a:buFont typeface="+mj-lt"/>
              <a:buAutoNum type="arabicPeriod"/>
            </a:pPr>
            <a:r>
              <a:rPr lang="en-US" sz="1800" b="0" i="0" dirty="0">
                <a:effectLst/>
              </a:rPr>
              <a:t>Theoretical framework for quantifying information in statistical models.</a:t>
            </a:r>
          </a:p>
          <a:p>
            <a:pPr marL="342900" indent="-342900">
              <a:lnSpc>
                <a:spcPct val="150000"/>
              </a:lnSpc>
              <a:buFont typeface="+mj-lt"/>
              <a:buAutoNum type="arabicPeriod"/>
            </a:pPr>
            <a:r>
              <a:rPr lang="en-US" sz="1800" dirty="0"/>
              <a:t>Mutual information is a powerful measure of association!</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F1778A60-DCEF-B109-4410-14C202E6489F}"/>
                  </a:ext>
                </a:extLst>
              </p:cNvPr>
              <p:cNvSpPr txBox="1">
                <a:spLocks/>
              </p:cNvSpPr>
              <p:nvPr/>
            </p:nvSpPr>
            <p:spPr>
              <a:xfrm>
                <a:off x="628650" y="2571750"/>
                <a:ext cx="7886700" cy="17081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spcBef>
                    <a:spcPts val="0"/>
                  </a:spcBef>
                </a:pPr>
                <a:r>
                  <a:rPr lang="en-US" sz="1800" b="0" i="1" dirty="0">
                    <a:solidFill>
                      <a:srgbClr val="000000"/>
                    </a:solidFill>
                    <a:effectLst/>
                  </a:rPr>
                  <a:t>Shannon (1948)</a:t>
                </a:r>
                <a:r>
                  <a:rPr lang="en-US" sz="1800" b="0" i="0" dirty="0">
                    <a:solidFill>
                      <a:srgbClr val="000000"/>
                    </a:solidFill>
                    <a:effectLst/>
                  </a:rPr>
                  <a:t>: Consider random variables </a:t>
                </a:r>
                <a14:m>
                  <m:oMath xmlns:m="http://schemas.openxmlformats.org/officeDocument/2006/math">
                    <m:r>
                      <a:rPr lang="en-US" sz="1800" b="0" i="1" smtClean="0">
                        <a:solidFill>
                          <a:srgbClr val="000000"/>
                        </a:solidFill>
                        <a:effectLst/>
                        <a:latin typeface="Cambria Math" panose="02040503050406030204" pitchFamily="18" charset="0"/>
                      </a:rPr>
                      <m:t>𝑋</m:t>
                    </m:r>
                  </m:oMath>
                </a14:m>
                <a:r>
                  <a:rPr lang="en-US" sz="1800" b="0" i="0" dirty="0">
                    <a:solidFill>
                      <a:srgbClr val="000000"/>
                    </a:solidFill>
                    <a:effectLst/>
                  </a:rPr>
                  <a:t> and </a:t>
                </a:r>
                <a:r>
                  <a:rPr lang="en-US" sz="1800" dirty="0">
                    <a:solidFill>
                      <a:srgbClr val="000000"/>
                    </a:solidFill>
                  </a:rPr>
                  <a:t> </a:t>
                </a:r>
                <a14:m>
                  <m:oMath xmlns:m="http://schemas.openxmlformats.org/officeDocument/2006/math">
                    <m:r>
                      <a:rPr lang="en-US" sz="1800" b="0" i="1" smtClean="0">
                        <a:solidFill>
                          <a:srgbClr val="000000"/>
                        </a:solidFill>
                        <a:latin typeface="Cambria Math" panose="02040503050406030204" pitchFamily="18" charset="0"/>
                      </a:rPr>
                      <m:t>𝑌</m:t>
                    </m:r>
                  </m:oMath>
                </a14:m>
                <a:r>
                  <a:rPr lang="en-US" sz="1800" b="0" i="0" dirty="0">
                    <a:solidFill>
                      <a:srgbClr val="000000"/>
                    </a:solidFill>
                    <a:effectLst/>
                  </a:rPr>
                  <a:t> with marginal probability functions </a:t>
                </a:r>
                <a:r>
                  <a:rPr lang="en-US" sz="1800" dirty="0">
                    <a:solidFill>
                      <a:srgbClr val="000000"/>
                    </a:solidFill>
                  </a:rPr>
                  <a:t>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𝑋</m:t>
                        </m:r>
                      </m:sub>
                    </m:sSub>
                  </m:oMath>
                </a14:m>
                <a:r>
                  <a:rPr lang="en-US" sz="1800" dirty="0">
                    <a:solidFill>
                      <a:srgbClr val="000000"/>
                    </a:solidFill>
                  </a:rPr>
                  <a:t> and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𝑌</m:t>
                        </m:r>
                      </m:sub>
                    </m:sSub>
                  </m:oMath>
                </a14:m>
                <a:r>
                  <a:rPr lang="en-US" sz="1800" dirty="0">
                    <a:solidFill>
                      <a:srgbClr val="000000"/>
                    </a:solidFill>
                  </a:rPr>
                  <a:t> with joint probability function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𝑋𝑌</m:t>
                        </m:r>
                      </m:sub>
                    </m:sSub>
                  </m:oMath>
                </a14:m>
                <a:r>
                  <a:rPr lang="en-US" sz="1800" b="0" dirty="0">
                    <a:solidFill>
                      <a:srgbClr val="000000"/>
                    </a:solidFill>
                  </a:rPr>
                  <a:t>.</a:t>
                </a:r>
              </a:p>
              <a:p>
                <a:pPr>
                  <a:lnSpc>
                    <a:spcPct val="150000"/>
                  </a:lnSpc>
                  <a:spcBef>
                    <a:spcPts val="0"/>
                  </a:spcBef>
                </a:pPr>
                <a14:m>
                  <m:oMathPara xmlns:m="http://schemas.openxmlformats.org/officeDocument/2006/math">
                    <m:oMathParaPr>
                      <m:jc m:val="centerGroup"/>
                    </m:oMathParaPr>
                    <m:oMath xmlns:m="http://schemas.openxmlformats.org/officeDocument/2006/math">
                      <m:r>
                        <a:rPr lang="en-US" sz="1200" b="1" i="1" smtClean="0">
                          <a:solidFill>
                            <a:srgbClr val="000000"/>
                          </a:solidFill>
                          <a:latin typeface="Cambria Math" panose="02040503050406030204" pitchFamily="18" charset="0"/>
                        </a:rPr>
                        <m:t>𝑴𝑰</m:t>
                      </m:r>
                      <m:d>
                        <m:dPr>
                          <m:ctrlPr>
                            <a:rPr lang="en-US" sz="1200" b="1" i="1" smtClean="0">
                              <a:solidFill>
                                <a:srgbClr val="000000"/>
                              </a:solidFill>
                              <a:latin typeface="Cambria Math" panose="02040503050406030204" pitchFamily="18" charset="0"/>
                            </a:rPr>
                          </m:ctrlPr>
                        </m:dPr>
                        <m:e>
                          <m:r>
                            <a:rPr lang="en-US" sz="1200" b="1" i="1" smtClean="0">
                              <a:solidFill>
                                <a:srgbClr val="000000"/>
                              </a:solidFill>
                              <a:latin typeface="Cambria Math" panose="02040503050406030204" pitchFamily="18" charset="0"/>
                            </a:rPr>
                            <m:t>𝑿</m:t>
                          </m:r>
                          <m:r>
                            <a:rPr lang="en-US" sz="1200" b="1" i="1" smtClean="0">
                              <a:solidFill>
                                <a:srgbClr val="000000"/>
                              </a:solidFill>
                              <a:latin typeface="Cambria Math" panose="02040503050406030204" pitchFamily="18" charset="0"/>
                            </a:rPr>
                            <m:t>, </m:t>
                          </m:r>
                          <m:r>
                            <a:rPr lang="en-US" sz="1200" b="1" i="1" smtClean="0">
                              <a:solidFill>
                                <a:srgbClr val="000000"/>
                              </a:solidFill>
                              <a:latin typeface="Cambria Math" panose="02040503050406030204" pitchFamily="18" charset="0"/>
                            </a:rPr>
                            <m:t>𝒀</m:t>
                          </m:r>
                        </m:e>
                      </m:d>
                      <m:r>
                        <a:rPr lang="en-US" sz="1200" b="1" i="1" smtClean="0">
                          <a:solidFill>
                            <a:srgbClr val="000000"/>
                          </a:solidFill>
                          <a:latin typeface="Cambria Math" panose="02040503050406030204" pitchFamily="18" charset="0"/>
                        </a:rPr>
                        <m:t>=</m:t>
                      </m:r>
                      <m:sSub>
                        <m:sSubPr>
                          <m:ctrlPr>
                            <a:rPr lang="en-US" sz="1200" b="1" i="1" smtClean="0">
                              <a:solidFill>
                                <a:srgbClr val="000000"/>
                              </a:solidFill>
                              <a:latin typeface="Cambria Math" panose="02040503050406030204" pitchFamily="18" charset="0"/>
                            </a:rPr>
                          </m:ctrlPr>
                        </m:sSubPr>
                        <m:e>
                          <m:r>
                            <a:rPr lang="en-US" sz="1200" b="1" i="1" smtClean="0">
                              <a:solidFill>
                                <a:srgbClr val="000000"/>
                              </a:solidFill>
                              <a:latin typeface="Cambria Math" panose="02040503050406030204" pitchFamily="18" charset="0"/>
                            </a:rPr>
                            <m:t>𝑬</m:t>
                          </m:r>
                        </m:e>
                        <m:sub>
                          <m:r>
                            <a:rPr lang="en-US" sz="1200" b="1" i="1" smtClean="0">
                              <a:solidFill>
                                <a:srgbClr val="000000"/>
                              </a:solidFill>
                              <a:latin typeface="Cambria Math" panose="02040503050406030204" pitchFamily="18" charset="0"/>
                            </a:rPr>
                            <m:t>𝑿𝒀</m:t>
                          </m:r>
                        </m:sub>
                      </m:sSub>
                      <m:d>
                        <m:dPr>
                          <m:begChr m:val="["/>
                          <m:endChr m:val="]"/>
                          <m:ctrlPr>
                            <a:rPr lang="en-US" sz="1200" b="1" i="1" smtClean="0">
                              <a:solidFill>
                                <a:srgbClr val="000000"/>
                              </a:solidFill>
                              <a:latin typeface="Cambria Math" panose="02040503050406030204" pitchFamily="18" charset="0"/>
                            </a:rPr>
                          </m:ctrlPr>
                        </m:dPr>
                        <m:e>
                          <m:r>
                            <a:rPr lang="en-US" sz="1200" b="1" i="1">
                              <a:solidFill>
                                <a:srgbClr val="000000"/>
                              </a:solidFill>
                              <a:latin typeface="Cambria Math" panose="02040503050406030204" pitchFamily="18" charset="0"/>
                            </a:rPr>
                            <m:t>𝐥𝐨𝐠</m:t>
                          </m:r>
                          <m:d>
                            <m:dPr>
                              <m:ctrlPr>
                                <a:rPr lang="en-US" sz="1200" b="1" i="1">
                                  <a:solidFill>
                                    <a:srgbClr val="000000"/>
                                  </a:solidFill>
                                  <a:latin typeface="Cambria Math" panose="02040503050406030204" pitchFamily="18" charset="0"/>
                                </a:rPr>
                              </m:ctrlPr>
                            </m:dPr>
                            <m:e>
                              <m:f>
                                <m:fPr>
                                  <m:ctrlPr>
                                    <a:rPr lang="en-US" sz="1200" b="1" i="1">
                                      <a:solidFill>
                                        <a:srgbClr val="000000"/>
                                      </a:solidFill>
                                      <a:latin typeface="Cambria Math" panose="02040503050406030204" pitchFamily="18" charset="0"/>
                                    </a:rPr>
                                  </m:ctrlPr>
                                </m:fPr>
                                <m:num>
                                  <m:sSub>
                                    <m:sSubPr>
                                      <m:ctrlPr>
                                        <a:rPr lang="en-US" sz="1200" b="1" i="1">
                                          <a:solidFill>
                                            <a:srgbClr val="000000"/>
                                          </a:solidFill>
                                          <a:latin typeface="Cambria Math" panose="02040503050406030204" pitchFamily="18" charset="0"/>
                                        </a:rPr>
                                      </m:ctrlPr>
                                    </m:sSubPr>
                                    <m:e>
                                      <m:r>
                                        <a:rPr lang="en-US" sz="1200" b="1" i="1">
                                          <a:solidFill>
                                            <a:srgbClr val="000000"/>
                                          </a:solidFill>
                                          <a:latin typeface="Cambria Math" panose="02040503050406030204" pitchFamily="18" charset="0"/>
                                        </a:rPr>
                                        <m:t>𝒑</m:t>
                                      </m:r>
                                    </m:e>
                                    <m:sub>
                                      <m:r>
                                        <a:rPr lang="en-US" sz="1200" b="1" i="1">
                                          <a:solidFill>
                                            <a:srgbClr val="000000"/>
                                          </a:solidFill>
                                          <a:latin typeface="Cambria Math" panose="02040503050406030204" pitchFamily="18" charset="0"/>
                                        </a:rPr>
                                        <m:t>𝑿𝒀</m:t>
                                      </m:r>
                                    </m:sub>
                                  </m:sSub>
                                  <m:r>
                                    <a:rPr lang="en-US" sz="1200" b="1" i="1">
                                      <a:solidFill>
                                        <a:srgbClr val="000000"/>
                                      </a:solidFill>
                                      <a:latin typeface="Cambria Math" panose="02040503050406030204" pitchFamily="18" charset="0"/>
                                    </a:rPr>
                                    <m:t>(</m:t>
                                  </m:r>
                                  <m:r>
                                    <a:rPr lang="en-US" sz="1200" b="1" i="1">
                                      <a:solidFill>
                                        <a:srgbClr val="000000"/>
                                      </a:solidFill>
                                      <a:latin typeface="Cambria Math" panose="02040503050406030204" pitchFamily="18" charset="0"/>
                                    </a:rPr>
                                    <m:t>𝑿</m:t>
                                  </m:r>
                                  <m:r>
                                    <a:rPr lang="en-US" sz="1200" b="1" i="1">
                                      <a:solidFill>
                                        <a:srgbClr val="000000"/>
                                      </a:solidFill>
                                      <a:latin typeface="Cambria Math" panose="02040503050406030204" pitchFamily="18" charset="0"/>
                                    </a:rPr>
                                    <m:t>, </m:t>
                                  </m:r>
                                  <m:r>
                                    <a:rPr lang="en-US" sz="1200" b="1" i="1">
                                      <a:solidFill>
                                        <a:srgbClr val="000000"/>
                                      </a:solidFill>
                                      <a:latin typeface="Cambria Math" panose="02040503050406030204" pitchFamily="18" charset="0"/>
                                    </a:rPr>
                                    <m:t>𝒀</m:t>
                                  </m:r>
                                  <m:r>
                                    <a:rPr lang="en-US" sz="1200" b="1" i="1">
                                      <a:solidFill>
                                        <a:srgbClr val="000000"/>
                                      </a:solidFill>
                                      <a:latin typeface="Cambria Math" panose="02040503050406030204" pitchFamily="18" charset="0"/>
                                    </a:rPr>
                                    <m:t>)</m:t>
                                  </m:r>
                                </m:num>
                                <m:den>
                                  <m:sSub>
                                    <m:sSubPr>
                                      <m:ctrlPr>
                                        <a:rPr lang="en-US" sz="1200" b="1" i="1">
                                          <a:solidFill>
                                            <a:srgbClr val="000000"/>
                                          </a:solidFill>
                                          <a:latin typeface="Cambria Math" panose="02040503050406030204" pitchFamily="18" charset="0"/>
                                        </a:rPr>
                                      </m:ctrlPr>
                                    </m:sSubPr>
                                    <m:e>
                                      <m:r>
                                        <a:rPr lang="en-US" sz="1200" b="1" i="1">
                                          <a:solidFill>
                                            <a:srgbClr val="000000"/>
                                          </a:solidFill>
                                          <a:latin typeface="Cambria Math" panose="02040503050406030204" pitchFamily="18" charset="0"/>
                                        </a:rPr>
                                        <m:t>𝒑</m:t>
                                      </m:r>
                                    </m:e>
                                    <m:sub>
                                      <m:r>
                                        <a:rPr lang="en-US" sz="1200" b="1" i="1">
                                          <a:solidFill>
                                            <a:srgbClr val="000000"/>
                                          </a:solidFill>
                                          <a:latin typeface="Cambria Math" panose="02040503050406030204" pitchFamily="18" charset="0"/>
                                        </a:rPr>
                                        <m:t>𝑿</m:t>
                                      </m:r>
                                    </m:sub>
                                  </m:sSub>
                                  <m:r>
                                    <a:rPr lang="en-US" sz="1200" b="1" i="1">
                                      <a:solidFill>
                                        <a:srgbClr val="000000"/>
                                      </a:solidFill>
                                      <a:latin typeface="Cambria Math" panose="02040503050406030204" pitchFamily="18" charset="0"/>
                                    </a:rPr>
                                    <m:t>(</m:t>
                                  </m:r>
                                  <m:r>
                                    <a:rPr lang="en-US" sz="1200" b="1" i="1">
                                      <a:solidFill>
                                        <a:srgbClr val="000000"/>
                                      </a:solidFill>
                                      <a:latin typeface="Cambria Math" panose="02040503050406030204" pitchFamily="18" charset="0"/>
                                    </a:rPr>
                                    <m:t>𝑿</m:t>
                                  </m:r>
                                  <m:r>
                                    <a:rPr lang="en-US" sz="1200" b="1" i="1">
                                      <a:solidFill>
                                        <a:srgbClr val="000000"/>
                                      </a:solidFill>
                                      <a:latin typeface="Cambria Math" panose="02040503050406030204" pitchFamily="18" charset="0"/>
                                    </a:rPr>
                                    <m:t>)</m:t>
                                  </m:r>
                                  <m:sSub>
                                    <m:sSubPr>
                                      <m:ctrlPr>
                                        <a:rPr lang="en-US" sz="1200" b="1" i="1">
                                          <a:solidFill>
                                            <a:srgbClr val="000000"/>
                                          </a:solidFill>
                                          <a:latin typeface="Cambria Math" panose="02040503050406030204" pitchFamily="18" charset="0"/>
                                        </a:rPr>
                                      </m:ctrlPr>
                                    </m:sSubPr>
                                    <m:e>
                                      <m:r>
                                        <a:rPr lang="en-US" sz="1200" b="1" i="1">
                                          <a:solidFill>
                                            <a:srgbClr val="000000"/>
                                          </a:solidFill>
                                          <a:latin typeface="Cambria Math" panose="02040503050406030204" pitchFamily="18" charset="0"/>
                                        </a:rPr>
                                        <m:t>𝒑</m:t>
                                      </m:r>
                                    </m:e>
                                    <m:sub>
                                      <m:r>
                                        <a:rPr lang="en-US" sz="1200" b="1" i="1">
                                          <a:solidFill>
                                            <a:srgbClr val="000000"/>
                                          </a:solidFill>
                                          <a:latin typeface="Cambria Math" panose="02040503050406030204" pitchFamily="18" charset="0"/>
                                        </a:rPr>
                                        <m:t>𝒀</m:t>
                                      </m:r>
                                    </m:sub>
                                  </m:sSub>
                                  <m:r>
                                    <a:rPr lang="en-US" sz="1200" b="1" i="1">
                                      <a:solidFill>
                                        <a:srgbClr val="000000"/>
                                      </a:solidFill>
                                      <a:latin typeface="Cambria Math" panose="02040503050406030204" pitchFamily="18" charset="0"/>
                                    </a:rPr>
                                    <m:t>(</m:t>
                                  </m:r>
                                  <m:r>
                                    <a:rPr lang="en-US" sz="1200" b="1" i="1">
                                      <a:solidFill>
                                        <a:srgbClr val="000000"/>
                                      </a:solidFill>
                                      <a:latin typeface="Cambria Math" panose="02040503050406030204" pitchFamily="18" charset="0"/>
                                    </a:rPr>
                                    <m:t>𝒀</m:t>
                                  </m:r>
                                  <m:r>
                                    <a:rPr lang="en-US" sz="1200" b="1" i="1">
                                      <a:solidFill>
                                        <a:srgbClr val="000000"/>
                                      </a:solidFill>
                                      <a:latin typeface="Cambria Math" panose="02040503050406030204" pitchFamily="18" charset="0"/>
                                    </a:rPr>
                                    <m:t>)</m:t>
                                  </m:r>
                                </m:den>
                              </m:f>
                            </m:e>
                          </m:d>
                        </m:e>
                      </m:d>
                    </m:oMath>
                  </m:oMathPara>
                </a14:m>
                <a:endParaRPr lang="en-US" sz="1200" b="1" dirty="0">
                  <a:solidFill>
                    <a:srgbClr val="000000"/>
                  </a:solidFill>
                </a:endParaRPr>
              </a:p>
            </p:txBody>
          </p:sp>
        </mc:Choice>
        <mc:Fallback xmlns="">
          <p:sp>
            <p:nvSpPr>
              <p:cNvPr id="4" name="Subtitle 2">
                <a:extLst>
                  <a:ext uri="{FF2B5EF4-FFF2-40B4-BE49-F238E27FC236}">
                    <a16:creationId xmlns:a16="http://schemas.microsoft.com/office/drawing/2014/main" id="{F1778A60-DCEF-B109-4410-14C202E6489F}"/>
                  </a:ext>
                </a:extLst>
              </p:cNvPr>
              <p:cNvSpPr txBox="1">
                <a:spLocks noRot="1" noChangeAspect="1" noMove="1" noResize="1" noEditPoints="1" noAdjustHandles="1" noChangeArrowheads="1" noChangeShapeType="1" noTextEdit="1"/>
              </p:cNvSpPr>
              <p:nvPr/>
            </p:nvSpPr>
            <p:spPr>
              <a:xfrm>
                <a:off x="628650" y="2571750"/>
                <a:ext cx="7886700" cy="1708150"/>
              </a:xfrm>
              <a:prstGeom prst="rect">
                <a:avLst/>
              </a:prstGeom>
              <a:blipFill>
                <a:blip r:embed="rId2"/>
                <a:stretch>
                  <a:fillRect l="-64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8DF44D3-EB1C-85E4-5280-53AC0CDC5369}"/>
              </a:ext>
            </a:extLst>
          </p:cNvPr>
          <p:cNvSpPr txBox="1"/>
          <p:nvPr/>
        </p:nvSpPr>
        <p:spPr>
          <a:xfrm>
            <a:off x="0" y="4451580"/>
            <a:ext cx="9144000" cy="215444"/>
          </a:xfrm>
          <a:prstGeom prst="rect">
            <a:avLst/>
          </a:prstGeom>
          <a:noFill/>
        </p:spPr>
        <p:txBody>
          <a:bodyPr wrap="square">
            <a:spAutoFit/>
          </a:bodyPr>
          <a:lstStyle/>
          <a:p>
            <a:r>
              <a:rPr lang="en-US" sz="800" i="1" dirty="0">
                <a:effectLst/>
              </a:rPr>
              <a:t>Shannon, C. E. “A Mathematical Theory of Communication.” Bell System Technical Journal 27, no. 3 (1948): 379–423. </a:t>
            </a:r>
            <a:r>
              <a:rPr lang="en-US" sz="800" i="1" dirty="0">
                <a:effectLst/>
                <a:hlinkClick r:id="rId3"/>
              </a:rPr>
              <a:t>https://doi.org/10.1002/j.1538-7305.1948.tb01338.x</a:t>
            </a:r>
            <a:r>
              <a:rPr lang="en-US" sz="800" i="1" dirty="0">
                <a:effectLst/>
              </a:rPr>
              <a:t>.</a:t>
            </a:r>
          </a:p>
        </p:txBody>
      </p:sp>
      <p:sp>
        <p:nvSpPr>
          <p:cNvPr id="9" name="Subtitle 2">
            <a:extLst>
              <a:ext uri="{FF2B5EF4-FFF2-40B4-BE49-F238E27FC236}">
                <a16:creationId xmlns:a16="http://schemas.microsoft.com/office/drawing/2014/main" id="{EBE415D9-3715-ABBE-ED97-4C4420BCF527}"/>
              </a:ext>
            </a:extLst>
          </p:cNvPr>
          <p:cNvSpPr txBox="1">
            <a:spLocks/>
          </p:cNvSpPr>
          <p:nvPr/>
        </p:nvSpPr>
        <p:spPr>
          <a:xfrm>
            <a:off x="5397500" y="990600"/>
            <a:ext cx="3117850" cy="1524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000" dirty="0"/>
          </a:p>
        </p:txBody>
      </p:sp>
    </p:spTree>
    <p:extLst>
      <p:ext uri="{BB962C8B-B14F-4D97-AF65-F5344CB8AC3E}">
        <p14:creationId xmlns:p14="http://schemas.microsoft.com/office/powerpoint/2010/main" val="1654266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t>Properties of </a:t>
                </a:r>
                <a14:m>
                  <m:oMath xmlns:m="http://schemas.openxmlformats.org/officeDocument/2006/math">
                    <m:r>
                      <a:rPr lang="en-US" sz="4000" b="0" i="1" smtClean="0">
                        <a:latin typeface="Cambria Math" panose="02040503050406030204" pitchFamily="18" charset="0"/>
                      </a:rPr>
                      <m:t>𝑀𝐼</m:t>
                    </m:r>
                    <m:r>
                      <a:rPr lang="en-US" sz="4000" b="0" i="1" smtClean="0">
                        <a:latin typeface="Cambria Math" panose="02040503050406030204" pitchFamily="18" charset="0"/>
                      </a:rPr>
                      <m:t>(</m:t>
                    </m:r>
                    <m:r>
                      <a:rPr lang="en-US" sz="4000" b="0" i="1" smtClean="0">
                        <a:latin typeface="Cambria Math" panose="02040503050406030204" pitchFamily="18" charset="0"/>
                      </a:rPr>
                      <m:t>𝑋</m:t>
                    </m:r>
                    <m:r>
                      <a:rPr lang="en-US" sz="4000" b="0" i="1" smtClean="0">
                        <a:latin typeface="Cambria Math" panose="02040503050406030204" pitchFamily="18" charset="0"/>
                      </a:rPr>
                      <m:t>, </m:t>
                    </m:r>
                    <m:r>
                      <a:rPr lang="en-US" sz="4000" b="0" i="1" smtClean="0">
                        <a:latin typeface="Cambria Math" panose="02040503050406030204" pitchFamily="18" charset="0"/>
                      </a:rPr>
                      <m:t>𝑌</m:t>
                    </m:r>
                    <m:r>
                      <a:rPr lang="en-US" sz="4000" b="0" i="1" smtClean="0">
                        <a:latin typeface="Cambria Math" panose="02040503050406030204" pitchFamily="18" charset="0"/>
                      </a:rPr>
                      <m:t>)</m:t>
                    </m:r>
                  </m:oMath>
                </a14:m>
                <a:endParaRPr lang="en-US" sz="4000" b="0" dirty="0"/>
              </a:p>
            </p:txBody>
          </p:sp>
        </mc:Choice>
        <mc:Fallback xmlns="">
          <p:sp>
            <p:nvSpPr>
              <p:cNvPr id="2" name="Title 1">
                <a:extLst>
                  <a:ext uri="{FF2B5EF4-FFF2-40B4-BE49-F238E27FC236}">
                    <a16:creationId xmlns:a16="http://schemas.microsoft.com/office/drawing/2014/main" id="{523946CF-EE87-B443-BDBD-4D66EF43807B}"/>
                  </a:ext>
                </a:extLst>
              </p:cNvPr>
              <p:cNvSpPr>
                <a:spLocks noGrp="1" noRot="1" noChangeAspect="1" noMove="1" noResize="1" noEditPoints="1" noAdjustHandles="1" noChangeArrowheads="1" noChangeShapeType="1" noTextEdit="1"/>
              </p:cNvSpPr>
              <p:nvPr>
                <p:ph type="ctrTitle"/>
              </p:nvPr>
            </p:nvSpPr>
            <p:spPr>
              <a:blipFill>
                <a:blip r:embed="rId3"/>
                <a:stretch>
                  <a:fillRect l="-2733" t="-22807" b="-28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1795182"/>
                <a:ext cx="7886700" cy="2637117"/>
              </a:xfrm>
            </p:spPr>
            <p:txBody>
              <a:bodyPr/>
              <a:lstStyle/>
              <a:p>
                <a:pPr algn="just"/>
                <a:r>
                  <a:rPr lang="en-US" sz="1800" b="1" dirty="0">
                    <a:solidFill>
                      <a:srgbClr val="000000"/>
                    </a:solidFill>
                  </a:rPr>
                  <a:t>Information theory: </a:t>
                </a:r>
                <a14:m>
                  <m:oMath xmlns:m="http://schemas.openxmlformats.org/officeDocument/2006/math">
                    <m:r>
                      <a:rPr lang="en-US" sz="1800" b="0" i="1" smtClean="0">
                        <a:solidFill>
                          <a:srgbClr val="000000"/>
                        </a:solidFill>
                        <a:latin typeface="Cambria Math" panose="02040503050406030204" pitchFamily="18" charset="0"/>
                      </a:rPr>
                      <m:t>𝑀𝐼</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𝑋</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𝑌</m:t>
                        </m:r>
                      </m:e>
                    </m:d>
                  </m:oMath>
                </a14:m>
                <a:r>
                  <a:rPr lang="en-US" sz="1800" b="0" i="0" dirty="0">
                    <a:solidFill>
                      <a:srgbClr val="000000"/>
                    </a:solidFill>
                    <a:effectLst/>
                  </a:rPr>
                  <a:t> quantifies information exchanged between the two random variables. </a:t>
                </a:r>
              </a:p>
              <a:p>
                <a:pPr algn="just"/>
                <a:endParaRPr lang="en-US" sz="1200" dirty="0"/>
              </a:p>
              <a:p>
                <a:pPr marL="457200" indent="-457200">
                  <a:buFont typeface="+mj-lt"/>
                  <a:buAutoNum type="arabicPeriod"/>
                </a:pPr>
                <a:r>
                  <a:rPr lang="en-US" sz="1800" dirty="0"/>
                  <a:t>Measure of dependence: </a:t>
                </a:r>
                <a14:m>
                  <m:oMath xmlns:m="http://schemas.openxmlformats.org/officeDocument/2006/math">
                    <m:r>
                      <a:rPr lang="en-US" sz="1800" b="0" i="1" smtClean="0">
                        <a:solidFill>
                          <a:srgbClr val="000000"/>
                        </a:solidFill>
                        <a:latin typeface="Cambria Math" panose="02040503050406030204" pitchFamily="18" charset="0"/>
                      </a:rPr>
                      <m:t>𝑀𝐼</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𝑋</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𝑌</m:t>
                        </m:r>
                      </m:e>
                    </m:d>
                    <m:r>
                      <a:rPr lang="en-US" sz="1800" b="0" i="1" smtClean="0">
                        <a:solidFill>
                          <a:srgbClr val="000000"/>
                        </a:solidFill>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solidFill>
                          <a:srgbClr val="000000"/>
                        </a:solidFill>
                        <a:latin typeface="Cambria Math" panose="02040503050406030204" pitchFamily="18" charset="0"/>
                      </a:rPr>
                      <m:t>𝑋</m:t>
                    </m:r>
                    <m:r>
                      <a:rPr lang="en-US" sz="1800" i="1">
                        <a:solidFill>
                          <a:srgbClr val="000000"/>
                        </a:solidFill>
                        <a:latin typeface="Cambria Math" panose="02040503050406030204" pitchFamily="18" charset="0"/>
                      </a:rPr>
                      <m:t> </m:t>
                    </m:r>
                  </m:oMath>
                </a14:m>
                <a:r>
                  <a:rPr lang="en-US" sz="1800" dirty="0"/>
                  <a:t>and </a:t>
                </a:r>
                <a14:m>
                  <m:oMath xmlns:m="http://schemas.openxmlformats.org/officeDocument/2006/math">
                    <m:r>
                      <a:rPr lang="en-US" sz="1800" b="0" i="1" smtClean="0">
                        <a:latin typeface="Cambria Math" panose="02040503050406030204" pitchFamily="18" charset="0"/>
                      </a:rPr>
                      <m:t>𝑌</m:t>
                    </m:r>
                  </m:oMath>
                </a14:m>
                <a:r>
                  <a:rPr lang="en-US" sz="1800" dirty="0"/>
                  <a:t> are independent.</a:t>
                </a:r>
                <a:endParaRPr lang="en-US" sz="1800" i="1" dirty="0"/>
              </a:p>
              <a:p>
                <a:pPr marL="457200" indent="-457200">
                  <a:buFont typeface="+mj-lt"/>
                  <a:buAutoNum type="arabicPeriod"/>
                </a:pPr>
                <a:r>
                  <a:rPr lang="en-US" sz="1800" dirty="0"/>
                  <a:t>Symmetric and always non-negative </a:t>
                </a:r>
                <a:r>
                  <a:rPr lang="en-US" sz="1800" i="1" dirty="0"/>
                  <a:t>(</a:t>
                </a:r>
                <a:r>
                  <a:rPr lang="en-US" sz="1800" i="1" dirty="0" err="1"/>
                  <a:t>Kullback</a:t>
                </a:r>
                <a:r>
                  <a:rPr lang="en-US" sz="1800" i="1" dirty="0"/>
                  <a:t> and </a:t>
                </a:r>
                <a:r>
                  <a:rPr lang="en-US" sz="1800" i="1" dirty="0" err="1"/>
                  <a:t>Leibler</a:t>
                </a:r>
                <a:r>
                  <a:rPr lang="en-US" sz="1800" i="1" dirty="0"/>
                  <a:t> (1951)).</a:t>
                </a:r>
              </a:p>
              <a:p>
                <a:pPr marL="457200" indent="-457200">
                  <a:buFont typeface="+mj-lt"/>
                  <a:buAutoNum type="arabicPeriod"/>
                </a:pPr>
                <a:r>
                  <a:rPr lang="en-US" sz="1800" dirty="0"/>
                  <a:t>Measures ‘distance’ between </a:t>
                </a:r>
                <a:r>
                  <a:rPr lang="en-US" sz="1800" dirty="0">
                    <a:solidFill>
                      <a:srgbClr val="00B050"/>
                    </a:solidFill>
                  </a:rPr>
                  <a:t>observed joint distribution </a:t>
                </a:r>
                <a:r>
                  <a:rPr lang="en-US" sz="1800" dirty="0"/>
                  <a:t>and </a:t>
                </a:r>
                <a:r>
                  <a:rPr lang="en-US" sz="1800" dirty="0">
                    <a:solidFill>
                      <a:srgbClr val="FF0000"/>
                    </a:solidFill>
                  </a:rPr>
                  <a:t>hypothetical independence distribution </a:t>
                </a:r>
                <a:r>
                  <a:rPr lang="en-US" sz="1800" dirty="0"/>
                  <a:t>through likelihood ratio: </a:t>
                </a:r>
              </a:p>
              <a:p>
                <a:pPr algn="ctr"/>
                <a14:m>
                  <m:oMath xmlns:m="http://schemas.openxmlformats.org/officeDocument/2006/math">
                    <m:r>
                      <m:rPr>
                        <m:sty m:val="p"/>
                      </m:rPr>
                      <a:rPr lang="en-US" sz="1800" b="0" i="0" smtClean="0">
                        <a:solidFill>
                          <a:srgbClr val="000000"/>
                        </a:solidFill>
                        <a:latin typeface="Cambria Math" panose="02040503050406030204" pitchFamily="18" charset="0"/>
                      </a:rPr>
                      <m:t>log</m:t>
                    </m:r>
                    <m:d>
                      <m:dPr>
                        <m:ctrlPr>
                          <a:rPr lang="en-US" sz="1800" i="1">
                            <a:solidFill>
                              <a:srgbClr val="000000"/>
                            </a:solidFill>
                            <a:latin typeface="Cambria Math" panose="02040503050406030204" pitchFamily="18" charset="0"/>
                          </a:rPr>
                        </m:ctrlPr>
                      </m:dPr>
                      <m:e>
                        <m:f>
                          <m:fPr>
                            <m:type m:val="lin"/>
                            <m:ctrlPr>
                              <a:rPr lang="en-US" sz="1800" i="1">
                                <a:solidFill>
                                  <a:srgbClr val="000000"/>
                                </a:solidFill>
                                <a:latin typeface="Cambria Math" panose="02040503050406030204" pitchFamily="18" charset="0"/>
                              </a:rPr>
                            </m:ctrlPr>
                          </m:fPr>
                          <m:num>
                            <m:sSub>
                              <m:sSubPr>
                                <m:ctrlPr>
                                  <a:rPr lang="en-US" sz="1800" i="1" smtClean="0">
                                    <a:solidFill>
                                      <a:srgbClr val="00B050"/>
                                    </a:solidFill>
                                    <a:latin typeface="Cambria Math" panose="02040503050406030204" pitchFamily="18" charset="0"/>
                                  </a:rPr>
                                </m:ctrlPr>
                              </m:sSubPr>
                              <m:e>
                                <m:r>
                                  <a:rPr lang="en-US" sz="1800" b="0" i="1">
                                    <a:solidFill>
                                      <a:srgbClr val="00B050"/>
                                    </a:solidFill>
                                    <a:latin typeface="Cambria Math" panose="02040503050406030204" pitchFamily="18" charset="0"/>
                                  </a:rPr>
                                  <m:t>𝑝</m:t>
                                </m:r>
                              </m:e>
                              <m:sub>
                                <m:r>
                                  <a:rPr lang="en-US" sz="1800" b="0" i="1">
                                    <a:solidFill>
                                      <a:srgbClr val="00B050"/>
                                    </a:solidFill>
                                    <a:latin typeface="Cambria Math" panose="02040503050406030204" pitchFamily="18" charset="0"/>
                                  </a:rPr>
                                  <m:t>𝑋𝑌</m:t>
                                </m:r>
                              </m:sub>
                            </m:sSub>
                            <m:d>
                              <m:dPr>
                                <m:ctrlPr>
                                  <a:rPr lang="en-US" sz="1800" i="1">
                                    <a:solidFill>
                                      <a:srgbClr val="00B050"/>
                                    </a:solidFill>
                                    <a:latin typeface="Cambria Math" panose="02040503050406030204" pitchFamily="18" charset="0"/>
                                  </a:rPr>
                                </m:ctrlPr>
                              </m:dPr>
                              <m:e>
                                <m:r>
                                  <a:rPr lang="en-US" sz="1800" b="0" i="1">
                                    <a:solidFill>
                                      <a:srgbClr val="00B050"/>
                                    </a:solidFill>
                                    <a:latin typeface="Cambria Math" panose="02040503050406030204" pitchFamily="18" charset="0"/>
                                  </a:rPr>
                                  <m:t>𝑋</m:t>
                                </m:r>
                                <m:r>
                                  <a:rPr lang="en-US" sz="1800" b="0" i="1">
                                    <a:solidFill>
                                      <a:srgbClr val="00B050"/>
                                    </a:solidFill>
                                    <a:latin typeface="Cambria Math" panose="02040503050406030204" pitchFamily="18" charset="0"/>
                                  </a:rPr>
                                  <m:t>, </m:t>
                                </m:r>
                                <m:r>
                                  <a:rPr lang="en-US" sz="1800" b="0" i="1">
                                    <a:solidFill>
                                      <a:srgbClr val="00B050"/>
                                    </a:solidFill>
                                    <a:latin typeface="Cambria Math" panose="02040503050406030204" pitchFamily="18" charset="0"/>
                                  </a:rPr>
                                  <m:t>𝑌</m:t>
                                </m:r>
                              </m:e>
                            </m:d>
                          </m:num>
                          <m:den>
                            <m:sSub>
                              <m:sSubPr>
                                <m:ctrlPr>
                                  <a:rPr lang="en-US" sz="1800" i="1" smtClean="0">
                                    <a:solidFill>
                                      <a:srgbClr val="FF0000"/>
                                    </a:solidFill>
                                    <a:latin typeface="Cambria Math" panose="02040503050406030204" pitchFamily="18" charset="0"/>
                                  </a:rPr>
                                </m:ctrlPr>
                              </m:sSubPr>
                              <m:e>
                                <m:r>
                                  <a:rPr lang="en-US" sz="1800" b="0" i="1">
                                    <a:solidFill>
                                      <a:srgbClr val="FF0000"/>
                                    </a:solidFill>
                                    <a:latin typeface="Cambria Math" panose="02040503050406030204" pitchFamily="18" charset="0"/>
                                  </a:rPr>
                                  <m:t>𝑝</m:t>
                                </m:r>
                              </m:e>
                              <m:sub>
                                <m:r>
                                  <a:rPr lang="en-US" sz="1800" b="0" i="1">
                                    <a:solidFill>
                                      <a:srgbClr val="FF0000"/>
                                    </a:solidFill>
                                    <a:latin typeface="Cambria Math" panose="02040503050406030204" pitchFamily="18" charset="0"/>
                                  </a:rPr>
                                  <m:t>𝑋</m:t>
                                </m:r>
                              </m:sub>
                            </m:sSub>
                            <m:d>
                              <m:dPr>
                                <m:ctrlPr>
                                  <a:rPr lang="en-US" sz="1800" i="1">
                                    <a:solidFill>
                                      <a:srgbClr val="FF0000"/>
                                    </a:solidFill>
                                    <a:latin typeface="Cambria Math" panose="02040503050406030204" pitchFamily="18" charset="0"/>
                                  </a:rPr>
                                </m:ctrlPr>
                              </m:dPr>
                              <m:e>
                                <m:r>
                                  <a:rPr lang="en-US" sz="1800" b="0" i="1">
                                    <a:solidFill>
                                      <a:srgbClr val="FF0000"/>
                                    </a:solidFill>
                                    <a:latin typeface="Cambria Math" panose="02040503050406030204" pitchFamily="18" charset="0"/>
                                  </a:rPr>
                                  <m:t>𝑋</m:t>
                                </m:r>
                              </m:e>
                            </m:d>
                            <m:sSub>
                              <m:sSubPr>
                                <m:ctrlPr>
                                  <a:rPr lang="en-US" sz="1800" i="1">
                                    <a:solidFill>
                                      <a:srgbClr val="FF0000"/>
                                    </a:solidFill>
                                    <a:latin typeface="Cambria Math" panose="02040503050406030204" pitchFamily="18" charset="0"/>
                                  </a:rPr>
                                </m:ctrlPr>
                              </m:sSubPr>
                              <m:e>
                                <m:r>
                                  <a:rPr lang="en-US" sz="1800" b="0" i="1">
                                    <a:solidFill>
                                      <a:srgbClr val="FF0000"/>
                                    </a:solidFill>
                                    <a:latin typeface="Cambria Math" panose="02040503050406030204" pitchFamily="18" charset="0"/>
                                  </a:rPr>
                                  <m:t>𝑝</m:t>
                                </m:r>
                              </m:e>
                              <m:sub>
                                <m:r>
                                  <a:rPr lang="en-US" sz="1800" b="0" i="1">
                                    <a:solidFill>
                                      <a:srgbClr val="FF0000"/>
                                    </a:solidFill>
                                    <a:latin typeface="Cambria Math" panose="02040503050406030204" pitchFamily="18" charset="0"/>
                                  </a:rPr>
                                  <m:t>𝑌</m:t>
                                </m:r>
                              </m:sub>
                            </m:sSub>
                            <m:d>
                              <m:dPr>
                                <m:ctrlPr>
                                  <a:rPr lang="en-US" sz="1800" i="1">
                                    <a:solidFill>
                                      <a:srgbClr val="FF0000"/>
                                    </a:solidFill>
                                    <a:latin typeface="Cambria Math" panose="02040503050406030204" pitchFamily="18" charset="0"/>
                                  </a:rPr>
                                </m:ctrlPr>
                              </m:dPr>
                              <m:e>
                                <m:r>
                                  <a:rPr lang="en-US" sz="1800" b="0" i="1">
                                    <a:solidFill>
                                      <a:srgbClr val="FF0000"/>
                                    </a:solidFill>
                                    <a:latin typeface="Cambria Math" panose="02040503050406030204" pitchFamily="18" charset="0"/>
                                  </a:rPr>
                                  <m:t>𝑌</m:t>
                                </m:r>
                              </m:e>
                            </m:d>
                          </m:den>
                        </m:f>
                      </m:e>
                    </m:d>
                  </m:oMath>
                </a14:m>
                <a:r>
                  <a:rPr lang="en-US" sz="1800" dirty="0"/>
                  <a:t>. </a:t>
                </a:r>
              </a:p>
              <a:p>
                <a:pPr algn="ctr"/>
                <a:endParaRPr lang="en-US" sz="1800" dirty="0"/>
              </a:p>
              <a:p>
                <a:endParaRPr lang="en-US" sz="1800" dirty="0"/>
              </a:p>
            </p:txBody>
          </p:sp>
        </mc:Choice>
        <mc:Fallback xmlns="">
          <p:sp>
            <p:nvSpPr>
              <p:cNvPr id="3" name="Subtitle 2">
                <a:extLst>
                  <a:ext uri="{FF2B5EF4-FFF2-40B4-BE49-F238E27FC236}">
                    <a16:creationId xmlns:a16="http://schemas.microsoft.com/office/drawing/2014/main" id="{4DC0BC47-6599-944B-A3C8-04B28C584567}"/>
                  </a:ext>
                </a:extLst>
              </p:cNvPr>
              <p:cNvSpPr>
                <a:spLocks noGrp="1" noRot="1" noChangeAspect="1" noMove="1" noResize="1" noEditPoints="1" noAdjustHandles="1" noChangeArrowheads="1" noChangeShapeType="1" noTextEdit="1"/>
              </p:cNvSpPr>
              <p:nvPr>
                <p:ph type="subTitle" idx="1"/>
              </p:nvPr>
            </p:nvSpPr>
            <p:spPr>
              <a:xfrm>
                <a:off x="628650" y="1795182"/>
                <a:ext cx="7886700" cy="2637117"/>
              </a:xfrm>
              <a:blipFill>
                <a:blip r:embed="rId4"/>
                <a:stretch>
                  <a:fillRect l="-643" t="-1923" r="-643" b="-23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D2EB7D-52E7-0687-2AB2-06432E672EE3}"/>
                  </a:ext>
                </a:extLst>
              </p:cNvPr>
              <p:cNvSpPr txBox="1"/>
              <p:nvPr/>
            </p:nvSpPr>
            <p:spPr>
              <a:xfrm>
                <a:off x="2286000" y="936964"/>
                <a:ext cx="4572000" cy="765209"/>
              </a:xfrm>
              <a:prstGeom prst="rect">
                <a:avLst/>
              </a:prstGeom>
              <a:noFill/>
            </p:spPr>
            <p:txBody>
              <a:bodyPr wrap="square">
                <a:spAutoFit/>
              </a:bodyPr>
              <a:lstStyle/>
              <a:p>
                <a:pPr>
                  <a:lnSpc>
                    <a:spcPct val="150000"/>
                  </a:lnSpc>
                  <a:spcBef>
                    <a:spcPts val="0"/>
                  </a:spcBef>
                </a:pPr>
                <a14:m>
                  <m:oMathPara xmlns:m="http://schemas.openxmlformats.org/officeDocument/2006/math">
                    <m:oMathParaPr>
                      <m:jc m:val="centerGroup"/>
                    </m:oMathParaPr>
                    <m:oMath xmlns:m="http://schemas.openxmlformats.org/officeDocument/2006/math">
                      <m:r>
                        <a:rPr lang="en-US" sz="1400" b="1" i="1" smtClean="0">
                          <a:solidFill>
                            <a:srgbClr val="000000"/>
                          </a:solidFill>
                          <a:latin typeface="Cambria Math" panose="02040503050406030204" pitchFamily="18" charset="0"/>
                        </a:rPr>
                        <m:t>𝑴𝑰</m:t>
                      </m:r>
                      <m:d>
                        <m:dPr>
                          <m:ctrlPr>
                            <a:rPr lang="en-US" sz="1400" b="1" i="1" smtClean="0">
                              <a:solidFill>
                                <a:srgbClr val="000000"/>
                              </a:solidFill>
                              <a:latin typeface="Cambria Math" panose="02040503050406030204" pitchFamily="18" charset="0"/>
                            </a:rPr>
                          </m:ctrlPr>
                        </m:dPr>
                        <m:e>
                          <m:r>
                            <a:rPr lang="en-US" sz="1400" b="1" i="1" smtClean="0">
                              <a:solidFill>
                                <a:srgbClr val="000000"/>
                              </a:solidFill>
                              <a:latin typeface="Cambria Math" panose="02040503050406030204" pitchFamily="18" charset="0"/>
                            </a:rPr>
                            <m:t>𝑿</m:t>
                          </m:r>
                          <m:r>
                            <a:rPr lang="en-US" sz="1400" b="1" i="1" smtClean="0">
                              <a:solidFill>
                                <a:srgbClr val="000000"/>
                              </a:solidFill>
                              <a:latin typeface="Cambria Math" panose="02040503050406030204" pitchFamily="18" charset="0"/>
                            </a:rPr>
                            <m:t>, </m:t>
                          </m:r>
                          <m:r>
                            <a:rPr lang="en-US" sz="1400" b="1" i="1" smtClean="0">
                              <a:solidFill>
                                <a:srgbClr val="000000"/>
                              </a:solidFill>
                              <a:latin typeface="Cambria Math" panose="02040503050406030204" pitchFamily="18" charset="0"/>
                            </a:rPr>
                            <m:t>𝒀</m:t>
                          </m:r>
                        </m:e>
                      </m:d>
                      <m:r>
                        <a:rPr lang="en-US" sz="1400" b="1" i="1" smtClean="0">
                          <a:solidFill>
                            <a:srgbClr val="000000"/>
                          </a:solidFill>
                          <a:latin typeface="Cambria Math" panose="02040503050406030204" pitchFamily="18" charset="0"/>
                        </a:rPr>
                        <m:t>=</m:t>
                      </m:r>
                      <m:sSub>
                        <m:sSubPr>
                          <m:ctrlPr>
                            <a:rPr lang="en-US" sz="1400" b="1" i="1" smtClean="0">
                              <a:solidFill>
                                <a:srgbClr val="000000"/>
                              </a:solidFill>
                              <a:latin typeface="Cambria Math" panose="02040503050406030204" pitchFamily="18" charset="0"/>
                            </a:rPr>
                          </m:ctrlPr>
                        </m:sSubPr>
                        <m:e>
                          <m:r>
                            <a:rPr lang="en-US" sz="1400" b="1" i="1" smtClean="0">
                              <a:solidFill>
                                <a:srgbClr val="000000"/>
                              </a:solidFill>
                              <a:latin typeface="Cambria Math" panose="02040503050406030204" pitchFamily="18" charset="0"/>
                            </a:rPr>
                            <m:t>𝑬</m:t>
                          </m:r>
                        </m:e>
                        <m:sub>
                          <m:r>
                            <a:rPr lang="en-US" sz="1400" b="1" i="1" smtClean="0">
                              <a:solidFill>
                                <a:srgbClr val="000000"/>
                              </a:solidFill>
                              <a:latin typeface="Cambria Math" panose="02040503050406030204" pitchFamily="18" charset="0"/>
                            </a:rPr>
                            <m:t>𝑿𝒀</m:t>
                          </m:r>
                        </m:sub>
                      </m:sSub>
                      <m:d>
                        <m:dPr>
                          <m:begChr m:val="["/>
                          <m:endChr m:val="]"/>
                          <m:ctrlPr>
                            <a:rPr lang="en-US" sz="1400" b="1" i="1" smtClean="0">
                              <a:solidFill>
                                <a:srgbClr val="000000"/>
                              </a:solidFill>
                              <a:latin typeface="Cambria Math" panose="02040503050406030204" pitchFamily="18" charset="0"/>
                            </a:rPr>
                          </m:ctrlPr>
                        </m:dPr>
                        <m:e>
                          <m:r>
                            <a:rPr lang="en-US" sz="1400" b="1" i="1">
                              <a:solidFill>
                                <a:srgbClr val="000000"/>
                              </a:solidFill>
                              <a:latin typeface="Cambria Math" panose="02040503050406030204" pitchFamily="18" charset="0"/>
                            </a:rPr>
                            <m:t>𝐥𝐨𝐠</m:t>
                          </m:r>
                          <m:d>
                            <m:dPr>
                              <m:ctrlPr>
                                <a:rPr lang="en-US" sz="1400" b="1" i="1">
                                  <a:solidFill>
                                    <a:srgbClr val="000000"/>
                                  </a:solidFill>
                                  <a:latin typeface="Cambria Math" panose="02040503050406030204" pitchFamily="18" charset="0"/>
                                </a:rPr>
                              </m:ctrlPr>
                            </m:dPr>
                            <m:e>
                              <m:f>
                                <m:fPr>
                                  <m:ctrlPr>
                                    <a:rPr lang="en-US" sz="1400" b="1" i="1">
                                      <a:solidFill>
                                        <a:srgbClr val="000000"/>
                                      </a:solidFill>
                                      <a:latin typeface="Cambria Math" panose="02040503050406030204" pitchFamily="18" charset="0"/>
                                    </a:rPr>
                                  </m:ctrlPr>
                                </m:fPr>
                                <m:num>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𝒑</m:t>
                                      </m:r>
                                    </m:e>
                                    <m:sub>
                                      <m:r>
                                        <a:rPr lang="en-US" sz="1400" b="1" i="1">
                                          <a:solidFill>
                                            <a:srgbClr val="000000"/>
                                          </a:solidFill>
                                          <a:latin typeface="Cambria Math" panose="02040503050406030204" pitchFamily="18" charset="0"/>
                                        </a:rPr>
                                        <m:t>𝑿𝒀</m:t>
                                      </m:r>
                                    </m:sub>
                                  </m:sSub>
                                  <m:r>
                                    <a:rPr lang="en-US" sz="1400" b="1" i="1">
                                      <a:solidFill>
                                        <a:srgbClr val="000000"/>
                                      </a:solidFill>
                                      <a:latin typeface="Cambria Math" panose="02040503050406030204" pitchFamily="18" charset="0"/>
                                    </a:rPr>
                                    <m:t>(</m:t>
                                  </m:r>
                                  <m:r>
                                    <a:rPr lang="en-US" sz="1400" b="1" i="1">
                                      <a:solidFill>
                                        <a:srgbClr val="000000"/>
                                      </a:solidFill>
                                      <a:latin typeface="Cambria Math" panose="02040503050406030204" pitchFamily="18" charset="0"/>
                                    </a:rPr>
                                    <m:t>𝑿</m:t>
                                  </m:r>
                                  <m:r>
                                    <a:rPr lang="en-US" sz="1400" b="1" i="1">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𝒀</m:t>
                                  </m:r>
                                  <m:r>
                                    <a:rPr lang="en-US" sz="1400" b="1" i="1">
                                      <a:solidFill>
                                        <a:srgbClr val="000000"/>
                                      </a:solidFill>
                                      <a:latin typeface="Cambria Math" panose="02040503050406030204" pitchFamily="18" charset="0"/>
                                    </a:rPr>
                                    <m:t>)</m:t>
                                  </m:r>
                                </m:num>
                                <m:den>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𝒑</m:t>
                                      </m:r>
                                    </m:e>
                                    <m:sub>
                                      <m:r>
                                        <a:rPr lang="en-US" sz="1400" b="1" i="1">
                                          <a:solidFill>
                                            <a:srgbClr val="000000"/>
                                          </a:solidFill>
                                          <a:latin typeface="Cambria Math" panose="02040503050406030204" pitchFamily="18" charset="0"/>
                                        </a:rPr>
                                        <m:t>𝑿</m:t>
                                      </m:r>
                                    </m:sub>
                                  </m:sSub>
                                  <m:r>
                                    <a:rPr lang="en-US" sz="1400" b="1" i="1">
                                      <a:solidFill>
                                        <a:srgbClr val="000000"/>
                                      </a:solidFill>
                                      <a:latin typeface="Cambria Math" panose="02040503050406030204" pitchFamily="18" charset="0"/>
                                    </a:rPr>
                                    <m:t>(</m:t>
                                  </m:r>
                                  <m:r>
                                    <a:rPr lang="en-US" sz="1400" b="1" i="1">
                                      <a:solidFill>
                                        <a:srgbClr val="000000"/>
                                      </a:solidFill>
                                      <a:latin typeface="Cambria Math" panose="02040503050406030204" pitchFamily="18" charset="0"/>
                                    </a:rPr>
                                    <m:t>𝑿</m:t>
                                  </m:r>
                                  <m:r>
                                    <a:rPr lang="en-US" sz="1400" b="1" i="1">
                                      <a:solidFill>
                                        <a:srgbClr val="000000"/>
                                      </a:solidFill>
                                      <a:latin typeface="Cambria Math" panose="02040503050406030204" pitchFamily="18" charset="0"/>
                                    </a:rPr>
                                    <m:t>)</m:t>
                                  </m:r>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𝒑</m:t>
                                      </m:r>
                                    </m:e>
                                    <m:sub>
                                      <m:r>
                                        <a:rPr lang="en-US" sz="1400" b="1" i="1">
                                          <a:solidFill>
                                            <a:srgbClr val="000000"/>
                                          </a:solidFill>
                                          <a:latin typeface="Cambria Math" panose="02040503050406030204" pitchFamily="18" charset="0"/>
                                        </a:rPr>
                                        <m:t>𝒀</m:t>
                                      </m:r>
                                    </m:sub>
                                  </m:sSub>
                                  <m:r>
                                    <a:rPr lang="en-US" sz="1400" b="1" i="1">
                                      <a:solidFill>
                                        <a:srgbClr val="000000"/>
                                      </a:solidFill>
                                      <a:latin typeface="Cambria Math" panose="02040503050406030204" pitchFamily="18" charset="0"/>
                                    </a:rPr>
                                    <m:t>(</m:t>
                                  </m:r>
                                  <m:r>
                                    <a:rPr lang="en-US" sz="1400" b="1" i="1">
                                      <a:solidFill>
                                        <a:srgbClr val="000000"/>
                                      </a:solidFill>
                                      <a:latin typeface="Cambria Math" panose="02040503050406030204" pitchFamily="18" charset="0"/>
                                    </a:rPr>
                                    <m:t>𝒀</m:t>
                                  </m:r>
                                  <m:r>
                                    <a:rPr lang="en-US" sz="1400" b="1" i="1">
                                      <a:solidFill>
                                        <a:srgbClr val="000000"/>
                                      </a:solidFill>
                                      <a:latin typeface="Cambria Math" panose="02040503050406030204" pitchFamily="18" charset="0"/>
                                    </a:rPr>
                                    <m:t>)</m:t>
                                  </m:r>
                                </m:den>
                              </m:f>
                            </m:e>
                          </m:d>
                        </m:e>
                      </m:d>
                    </m:oMath>
                  </m:oMathPara>
                </a14:m>
                <a:endParaRPr lang="en-US" sz="1400" b="1" dirty="0">
                  <a:solidFill>
                    <a:srgbClr val="000000"/>
                  </a:solidFill>
                </a:endParaRPr>
              </a:p>
            </p:txBody>
          </p:sp>
        </mc:Choice>
        <mc:Fallback xmlns="">
          <p:sp>
            <p:nvSpPr>
              <p:cNvPr id="5" name="TextBox 4">
                <a:extLst>
                  <a:ext uri="{FF2B5EF4-FFF2-40B4-BE49-F238E27FC236}">
                    <a16:creationId xmlns:a16="http://schemas.microsoft.com/office/drawing/2014/main" id="{39D2EB7D-52E7-0687-2AB2-06432E672EE3}"/>
                  </a:ext>
                </a:extLst>
              </p:cNvPr>
              <p:cNvSpPr txBox="1">
                <a:spLocks noRot="1" noChangeAspect="1" noMove="1" noResize="1" noEditPoints="1" noAdjustHandles="1" noChangeArrowheads="1" noChangeShapeType="1" noTextEdit="1"/>
              </p:cNvSpPr>
              <p:nvPr/>
            </p:nvSpPr>
            <p:spPr>
              <a:xfrm>
                <a:off x="2286000" y="936964"/>
                <a:ext cx="4572000" cy="765209"/>
              </a:xfrm>
              <a:prstGeom prst="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BC72148-95FF-D6C7-C405-F534E78CEF56}"/>
              </a:ext>
            </a:extLst>
          </p:cNvPr>
          <p:cNvSpPr txBox="1"/>
          <p:nvPr/>
        </p:nvSpPr>
        <p:spPr>
          <a:xfrm>
            <a:off x="0" y="4457930"/>
            <a:ext cx="9144000" cy="215444"/>
          </a:xfrm>
          <a:prstGeom prst="rect">
            <a:avLst/>
          </a:prstGeom>
          <a:noFill/>
        </p:spPr>
        <p:txBody>
          <a:bodyPr wrap="square">
            <a:spAutoFit/>
          </a:bodyPr>
          <a:lstStyle/>
          <a:p>
            <a:r>
              <a:rPr lang="en-US" sz="800" b="0" i="1" dirty="0" err="1">
                <a:solidFill>
                  <a:srgbClr val="222222"/>
                </a:solidFill>
                <a:effectLst/>
              </a:rPr>
              <a:t>Kullback</a:t>
            </a:r>
            <a:r>
              <a:rPr lang="en-US" sz="800" b="0" i="1" dirty="0">
                <a:solidFill>
                  <a:srgbClr val="222222"/>
                </a:solidFill>
                <a:effectLst/>
              </a:rPr>
              <a:t>, Solomon, and Richard A. </a:t>
            </a:r>
            <a:r>
              <a:rPr lang="en-US" sz="800" b="0" i="1" dirty="0" err="1">
                <a:solidFill>
                  <a:srgbClr val="222222"/>
                </a:solidFill>
                <a:effectLst/>
              </a:rPr>
              <a:t>Leibler</a:t>
            </a:r>
            <a:r>
              <a:rPr lang="en-US" sz="800" b="0" i="1" dirty="0">
                <a:solidFill>
                  <a:srgbClr val="222222"/>
                </a:solidFill>
                <a:effectLst/>
              </a:rPr>
              <a:t>. "On information and sufficiency." The annals of mathematical statistics 22.1 (1951): 79-86.</a:t>
            </a:r>
            <a:endParaRPr lang="en-US" sz="800" i="1" dirty="0"/>
          </a:p>
        </p:txBody>
      </p:sp>
    </p:spTree>
    <p:extLst>
      <p:ext uri="{BB962C8B-B14F-4D97-AF65-F5344CB8AC3E}">
        <p14:creationId xmlns:p14="http://schemas.microsoft.com/office/powerpoint/2010/main" val="1886929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t>Challenge: estimation and inference </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1036904"/>
                <a:ext cx="7886700" cy="3200399"/>
              </a:xfrm>
            </p:spPr>
            <p:txBody>
              <a:bodyPr/>
              <a:lstStyle/>
              <a:p>
                <a:pPr marL="342900" indent="-342900" algn="just" rtl="0" fontAlgn="base">
                  <a:spcBef>
                    <a:spcPts val="0"/>
                  </a:spcBef>
                  <a:spcAft>
                    <a:spcPts val="0"/>
                  </a:spcAft>
                  <a:buFont typeface="+mj-lt"/>
                  <a:buAutoNum type="arabicPeriod"/>
                </a:pPr>
                <a:r>
                  <a:rPr lang="en-US" sz="1400" b="0" i="0" u="none" strike="noStrike" dirty="0">
                    <a:solidFill>
                      <a:srgbClr val="262626"/>
                    </a:solidFill>
                    <a:effectLst/>
                  </a:rPr>
                  <a:t>Estimation of MI is a non-parametric statistical problem</a:t>
                </a:r>
                <a:r>
                  <a:rPr lang="en-US" sz="1400" dirty="0">
                    <a:solidFill>
                      <a:srgbClr val="262626"/>
                    </a:solidFill>
                  </a:rPr>
                  <a:t>. </a:t>
                </a: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r>
                  <a:rPr lang="en-US" sz="1400" b="0" i="0" u="none" strike="noStrike" dirty="0">
                    <a:solidFill>
                      <a:srgbClr val="262626"/>
                    </a:solidFill>
                    <a:effectLst/>
                  </a:rPr>
                  <a:t>Typical challenges involve:</a:t>
                </a:r>
              </a:p>
              <a:p>
                <a:pPr marL="800100" lvl="1" indent="-342900" algn="just" fontAlgn="base">
                  <a:spcBef>
                    <a:spcPts val="0"/>
                  </a:spcBef>
                  <a:buFont typeface="+mj-lt"/>
                  <a:buAutoNum type="arabicPeriod"/>
                </a:pPr>
                <a:r>
                  <a:rPr lang="en-US" sz="1400" b="0" i="0" u="none" strike="noStrike" dirty="0">
                    <a:solidFill>
                      <a:srgbClr val="262626"/>
                    </a:solidFill>
                    <a:effectLst/>
                  </a:rPr>
                  <a:t>Estimation without incurring predetermined tuning parameters. </a:t>
                </a:r>
              </a:p>
              <a:p>
                <a:pPr marL="800100" lvl="1" indent="-342900" algn="just" fontAlgn="base">
                  <a:spcBef>
                    <a:spcPts val="0"/>
                  </a:spcBef>
                  <a:buFont typeface="+mj-lt"/>
                  <a:buAutoNum type="arabicPeriod"/>
                </a:pPr>
                <a:r>
                  <a:rPr lang="en-US" sz="1400" b="0" i="0" u="none" strike="noStrike" dirty="0">
                    <a:solidFill>
                      <a:srgbClr val="262626"/>
                    </a:solidFill>
                    <a:effectLst/>
                  </a:rPr>
                  <a:t>Theoretical guarantees on performance: consistency and asymptotic normality. </a:t>
                </a:r>
              </a:p>
              <a:p>
                <a:pPr marL="800100" lvl="1" indent="-342900" algn="just" fontAlgn="base">
                  <a:spcBef>
                    <a:spcPts val="0"/>
                  </a:spcBef>
                  <a:buFont typeface="+mj-lt"/>
                  <a:buAutoNum type="arabicPeriod"/>
                </a:pPr>
                <a:r>
                  <a:rPr lang="en-US" sz="1400" b="0" i="0" u="none" strike="noStrike" dirty="0">
                    <a:solidFill>
                      <a:srgbClr val="262626"/>
                    </a:solidFill>
                    <a:effectLst/>
                  </a:rPr>
                  <a:t>Establishing an </a:t>
                </a:r>
                <a14:m>
                  <m:oMath xmlns:m="http://schemas.openxmlformats.org/officeDocument/2006/math">
                    <m:r>
                      <a:rPr lang="en-US" sz="1400" b="0" i="1" smtClean="0">
                        <a:solidFill>
                          <a:srgbClr val="000000"/>
                        </a:solidFill>
                        <a:latin typeface="Cambria Math" panose="02040503050406030204" pitchFamily="18" charset="0"/>
                      </a:rPr>
                      <m:t>𝑀𝐼</m:t>
                    </m:r>
                  </m:oMath>
                </a14:m>
                <a:r>
                  <a:rPr lang="en-US" sz="1400" b="0" i="0" u="none" strike="noStrike" dirty="0">
                    <a:solidFill>
                      <a:srgbClr val="262626"/>
                    </a:solidFill>
                    <a:effectLst/>
                  </a:rPr>
                  <a:t>-based rule to test for independence.</a:t>
                </a:r>
              </a:p>
            </p:txBody>
          </p:sp>
        </mc:Choice>
        <mc:Fallback xmlns="">
          <p:sp>
            <p:nvSpPr>
              <p:cNvPr id="3" name="Subtitle 2">
                <a:extLst>
                  <a:ext uri="{FF2B5EF4-FFF2-40B4-BE49-F238E27FC236}">
                    <a16:creationId xmlns:a16="http://schemas.microsoft.com/office/drawing/2014/main" id="{4DC0BC47-6599-944B-A3C8-04B28C584567}"/>
                  </a:ext>
                </a:extLst>
              </p:cNvPr>
              <p:cNvSpPr>
                <a:spLocks noGrp="1" noRot="1" noChangeAspect="1" noMove="1" noResize="1" noEditPoints="1" noAdjustHandles="1" noChangeArrowheads="1" noChangeShapeType="1" noTextEdit="1"/>
              </p:cNvSpPr>
              <p:nvPr>
                <p:ph type="subTitle" idx="1"/>
              </p:nvPr>
            </p:nvSpPr>
            <p:spPr>
              <a:xfrm>
                <a:off x="628650" y="1036904"/>
                <a:ext cx="7886700" cy="3200399"/>
              </a:xfrm>
              <a:blipFill>
                <a:blip r:embed="rId3"/>
                <a:stretch>
                  <a:fillRect l="-161" t="-1186" b="-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F8FB1B5-19C0-7A50-202C-0C0D8C67AA9F}"/>
                  </a:ext>
                </a:extLst>
              </p:cNvPr>
              <p:cNvGraphicFramePr/>
              <p:nvPr>
                <p:extLst>
                  <p:ext uri="{D42A27DB-BD31-4B8C-83A1-F6EECF244321}">
                    <p14:modId xmlns:p14="http://schemas.microsoft.com/office/powerpoint/2010/main" val="1810058035"/>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Diagram 3">
                <a:extLst>
                  <a:ext uri="{FF2B5EF4-FFF2-40B4-BE49-F238E27FC236}">
                    <a16:creationId xmlns:a16="http://schemas.microsoft.com/office/drawing/2014/main" id="{9F8FB1B5-19C0-7A50-202C-0C0D8C67AA9F}"/>
                  </a:ext>
                </a:extLst>
              </p:cNvPr>
              <p:cNvGraphicFramePr/>
              <p:nvPr>
                <p:extLst>
                  <p:ext uri="{D42A27DB-BD31-4B8C-83A1-F6EECF244321}">
                    <p14:modId xmlns:p14="http://schemas.microsoft.com/office/powerpoint/2010/main" val="1810058035"/>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6" name="TextBox 5">
            <a:extLst>
              <a:ext uri="{FF2B5EF4-FFF2-40B4-BE49-F238E27FC236}">
                <a16:creationId xmlns:a16="http://schemas.microsoft.com/office/drawing/2014/main" id="{BC160A8C-6571-51CF-8C9F-418CA6DF4196}"/>
              </a:ext>
            </a:extLst>
          </p:cNvPr>
          <p:cNvSpPr txBox="1"/>
          <p:nvPr/>
        </p:nvSpPr>
        <p:spPr>
          <a:xfrm>
            <a:off x="0" y="4324351"/>
            <a:ext cx="9144000" cy="338554"/>
          </a:xfrm>
          <a:prstGeom prst="rect">
            <a:avLst/>
          </a:prstGeom>
          <a:noFill/>
        </p:spPr>
        <p:txBody>
          <a:bodyPr wrap="square">
            <a:spAutoFit/>
          </a:bodyPr>
          <a:lstStyle/>
          <a:p>
            <a:r>
              <a:rPr lang="en-US" sz="800" i="1" dirty="0">
                <a:solidFill>
                  <a:srgbClr val="222222"/>
                </a:solidFill>
              </a:rPr>
              <a:t>1. </a:t>
            </a:r>
            <a:r>
              <a:rPr lang="en-US" sz="800" b="0" i="1" dirty="0">
                <a:solidFill>
                  <a:srgbClr val="222222"/>
                </a:solidFill>
                <a:effectLst/>
              </a:rPr>
              <a:t>Zeng, </a:t>
            </a:r>
            <a:r>
              <a:rPr lang="en-US" sz="800" b="0" i="1" dirty="0" err="1">
                <a:solidFill>
                  <a:srgbClr val="222222"/>
                </a:solidFill>
                <a:effectLst/>
              </a:rPr>
              <a:t>Xianli</a:t>
            </a:r>
            <a:r>
              <a:rPr lang="en-US" sz="800" b="0" i="1" dirty="0">
                <a:solidFill>
                  <a:srgbClr val="222222"/>
                </a:solidFill>
                <a:effectLst/>
              </a:rPr>
              <a:t>, </a:t>
            </a:r>
            <a:r>
              <a:rPr lang="en-US" sz="800" b="0" i="1" dirty="0" err="1">
                <a:solidFill>
                  <a:srgbClr val="222222"/>
                </a:solidFill>
                <a:effectLst/>
              </a:rPr>
              <a:t>Yingcun</a:t>
            </a:r>
            <a:r>
              <a:rPr lang="en-US" sz="800" b="0" i="1" dirty="0">
                <a:solidFill>
                  <a:srgbClr val="222222"/>
                </a:solidFill>
                <a:effectLst/>
              </a:rPr>
              <a:t> Xia, and Howell Tong. "Jackknife approach to the estimation of mutual information." Proceedings of the National Academy of Sciences 115.40 (2018): 9956-9961</a:t>
            </a:r>
          </a:p>
          <a:p>
            <a:r>
              <a:rPr lang="en-US" sz="800" b="0" i="1" dirty="0">
                <a:solidFill>
                  <a:srgbClr val="222222"/>
                </a:solidFill>
                <a:effectLst/>
              </a:rPr>
              <a:t>2. </a:t>
            </a:r>
            <a:r>
              <a:rPr lang="en-US" sz="800" b="0" i="1" dirty="0" err="1">
                <a:solidFill>
                  <a:srgbClr val="222222"/>
                </a:solidFill>
                <a:effectLst/>
              </a:rPr>
              <a:t>Kraskov</a:t>
            </a:r>
            <a:r>
              <a:rPr lang="en-US" sz="800" b="0" i="1" dirty="0">
                <a:solidFill>
                  <a:srgbClr val="222222"/>
                </a:solidFill>
                <a:effectLst/>
              </a:rPr>
              <a:t>, Alexander, Harald </a:t>
            </a:r>
            <a:r>
              <a:rPr lang="en-US" sz="800" b="0" i="1" dirty="0" err="1">
                <a:solidFill>
                  <a:srgbClr val="222222"/>
                </a:solidFill>
                <a:effectLst/>
              </a:rPr>
              <a:t>Stögbauer</a:t>
            </a:r>
            <a:r>
              <a:rPr lang="en-US" sz="800" b="0" i="1" dirty="0">
                <a:solidFill>
                  <a:srgbClr val="222222"/>
                </a:solidFill>
                <a:effectLst/>
              </a:rPr>
              <a:t>, and Peter </a:t>
            </a:r>
            <a:r>
              <a:rPr lang="en-US" sz="800" b="0" i="1" dirty="0" err="1">
                <a:solidFill>
                  <a:srgbClr val="222222"/>
                </a:solidFill>
                <a:effectLst/>
              </a:rPr>
              <a:t>Grassberger</a:t>
            </a:r>
            <a:r>
              <a:rPr lang="en-US" sz="800" b="0" i="1" dirty="0">
                <a:solidFill>
                  <a:srgbClr val="222222"/>
                </a:solidFill>
                <a:effectLst/>
              </a:rPr>
              <a:t>. "Estimating mutual information." Physical review E 69.6 (2004): 066138.</a:t>
            </a:r>
            <a:endParaRPr lang="en-US" sz="800" i="1" dirty="0"/>
          </a:p>
        </p:txBody>
      </p:sp>
    </p:spTree>
    <p:extLst>
      <p:ext uri="{BB962C8B-B14F-4D97-AF65-F5344CB8AC3E}">
        <p14:creationId xmlns:p14="http://schemas.microsoft.com/office/powerpoint/2010/main" val="27381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t>New work: </a:t>
            </a:r>
            <a:r>
              <a:rPr lang="en-US" sz="4000" dirty="0" err="1">
                <a:solidFill>
                  <a:schemeClr val="tx1"/>
                </a:solidFill>
                <a:latin typeface="Courier New" panose="02070309020205020404" pitchFamily="49" charset="0"/>
                <a:cs typeface="Courier New" panose="02070309020205020404" pitchFamily="49" charset="0"/>
              </a:rPr>
              <a:t>fastMI</a:t>
            </a:r>
            <a:r>
              <a:rPr lang="en-US" sz="4000" dirty="0">
                <a:solidFill>
                  <a:schemeClr val="tx1"/>
                </a:solidFill>
              </a:rPr>
              <a:t> </a:t>
            </a:r>
            <a:endParaRPr lang="en-US" sz="4000"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F8FB1B5-19C0-7A50-202C-0C0D8C67AA9F}"/>
                  </a:ext>
                </a:extLst>
              </p:cNvPr>
              <p:cNvGraphicFramePr>
                <a:graphicFrameLocks/>
              </p:cNvGraphicFramePr>
              <p:nvPr>
                <p:extLst>
                  <p:ext uri="{D42A27DB-BD31-4B8C-83A1-F6EECF244321}">
                    <p14:modId xmlns:p14="http://schemas.microsoft.com/office/powerpoint/2010/main" val="177245747"/>
                  </p:ext>
                </p:extLst>
              </p:nvPr>
            </p:nvGraphicFramePr>
            <p:xfrm>
              <a:off x="1000125" y="971550"/>
              <a:ext cx="7143750" cy="3200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9F8FB1B5-19C0-7A50-202C-0C0D8C67AA9F}"/>
                  </a:ext>
                </a:extLst>
              </p:cNvPr>
              <p:cNvGraphicFramePr>
                <a:graphicFrameLocks/>
              </p:cNvGraphicFramePr>
              <p:nvPr>
                <p:extLst>
                  <p:ext uri="{D42A27DB-BD31-4B8C-83A1-F6EECF244321}">
                    <p14:modId xmlns:p14="http://schemas.microsoft.com/office/powerpoint/2010/main" val="177245747"/>
                  </p:ext>
                </p:extLst>
              </p:nvPr>
            </p:nvGraphicFramePr>
            <p:xfrm>
              <a:off x="1000125" y="971550"/>
              <a:ext cx="7143750" cy="32003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6" name="TextBox 5">
            <a:extLst>
              <a:ext uri="{FF2B5EF4-FFF2-40B4-BE49-F238E27FC236}">
                <a16:creationId xmlns:a16="http://schemas.microsoft.com/office/drawing/2014/main" id="{BC160A8C-6571-51CF-8C9F-418CA6DF4196}"/>
              </a:ext>
            </a:extLst>
          </p:cNvPr>
          <p:cNvSpPr txBox="1"/>
          <p:nvPr/>
        </p:nvSpPr>
        <p:spPr>
          <a:xfrm>
            <a:off x="0" y="4459193"/>
            <a:ext cx="9144000" cy="215444"/>
          </a:xfrm>
          <a:prstGeom prst="rect">
            <a:avLst/>
          </a:prstGeom>
          <a:noFill/>
        </p:spPr>
        <p:txBody>
          <a:bodyPr wrap="square">
            <a:spAutoFit/>
          </a:bodyPr>
          <a:lstStyle/>
          <a:p>
            <a:pPr algn="just"/>
            <a:r>
              <a:rPr lang="en-US" sz="800" i="1" dirty="0">
                <a:effectLst/>
              </a:rPr>
              <a:t>Purkayastha, Soumik, and Peter X.-K. Song. “</a:t>
            </a:r>
            <a:r>
              <a:rPr lang="en-US" sz="800" i="1" dirty="0" err="1">
                <a:effectLst/>
              </a:rPr>
              <a:t>fastMI</a:t>
            </a:r>
            <a:r>
              <a:rPr lang="en-US" sz="800" i="1" dirty="0">
                <a:effectLst/>
              </a:rPr>
              <a:t>: A Fast and Consistent Copula-Based Nonparametric Estimator of Mutual Information.” Journal of Multivariate Analysis, November 2023, 105270. </a:t>
            </a:r>
            <a:endParaRPr lang="en-US" sz="800" i="1" dirty="0"/>
          </a:p>
        </p:txBody>
      </p:sp>
    </p:spTree>
    <p:extLst>
      <p:ext uri="{BB962C8B-B14F-4D97-AF65-F5344CB8AC3E}">
        <p14:creationId xmlns:p14="http://schemas.microsoft.com/office/powerpoint/2010/main" val="34451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pPr lvl="0"/>
            <a:r>
              <a:rPr lang="en-US" sz="4000" b="0" dirty="0" err="1">
                <a:solidFill>
                  <a:schemeClr val="tx1"/>
                </a:solidFill>
                <a:latin typeface="Courier New" panose="02070309020205020404" pitchFamily="49" charset="0"/>
                <a:cs typeface="Courier New" panose="02070309020205020404" pitchFamily="49" charset="0"/>
              </a:rPr>
              <a:t>fastMI</a:t>
            </a:r>
            <a:r>
              <a:rPr lang="en-US" sz="4000" dirty="0">
                <a:solidFill>
                  <a:schemeClr val="tx1"/>
                </a:solidFill>
              </a:rPr>
              <a:t> beats current standard!</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1231900"/>
            <a:ext cx="4138332" cy="3200399"/>
          </a:xfrm>
        </p:spPr>
        <p:txBody>
          <a:bodyPr/>
          <a:lstStyle/>
          <a:p>
            <a:pPr marL="457200" indent="-457200">
              <a:buFont typeface="+mj-lt"/>
              <a:buAutoNum type="arabicPeriod"/>
            </a:pPr>
            <a:r>
              <a:rPr lang="en-US" sz="1800" dirty="0"/>
              <a:t>Copula-based: robust to outliers in data. </a:t>
            </a:r>
          </a:p>
          <a:p>
            <a:pPr marL="457200" indent="-457200">
              <a:buFont typeface="+mj-lt"/>
              <a:buAutoNum type="arabicPeriod"/>
            </a:pPr>
            <a:r>
              <a:rPr lang="en-US" sz="1800" dirty="0"/>
              <a:t>Leverage tuning-free density estimation through Fourier transformation.</a:t>
            </a:r>
          </a:p>
          <a:p>
            <a:pPr marL="457200" indent="-457200">
              <a:buFont typeface="+mj-lt"/>
              <a:buAutoNum type="arabicPeriod"/>
            </a:pPr>
            <a:r>
              <a:rPr lang="en-US" sz="1800" dirty="0"/>
              <a:t>Simulations: improved accuracy and reduced run-time. </a:t>
            </a:r>
          </a:p>
          <a:p>
            <a:pPr marL="457200" indent="-457200">
              <a:buFont typeface="+mj-lt"/>
              <a:buAutoNum type="arabicPeriod"/>
            </a:pPr>
            <a:r>
              <a:rPr lang="en-US" sz="1800" dirty="0"/>
              <a:t>Empirical power comparison: </a:t>
            </a:r>
            <a:r>
              <a:rPr lang="en-US" sz="1800" dirty="0" err="1">
                <a:latin typeface="Courier New" panose="02070309020205020404" pitchFamily="49" charset="0"/>
                <a:cs typeface="Courier New" panose="02070309020205020404" pitchFamily="49" charset="0"/>
              </a:rPr>
              <a:t>fastMI</a:t>
            </a:r>
            <a:r>
              <a:rPr lang="en-US" sz="1800" dirty="0"/>
              <a:t> beats standard estimators.</a:t>
            </a:r>
          </a:p>
        </p:txBody>
      </p:sp>
      <p:pic>
        <p:nvPicPr>
          <p:cNvPr id="9" name="Picture 8">
            <a:extLst>
              <a:ext uri="{FF2B5EF4-FFF2-40B4-BE49-F238E27FC236}">
                <a16:creationId xmlns:a16="http://schemas.microsoft.com/office/drawing/2014/main" id="{AA316B9F-F062-9CFF-4B26-88F985A2E4B4}"/>
              </a:ext>
            </a:extLst>
          </p:cNvPr>
          <p:cNvPicPr>
            <a:picLocks noChangeAspect="1"/>
          </p:cNvPicPr>
          <p:nvPr/>
        </p:nvPicPr>
        <p:blipFill rotWithShape="1">
          <a:blip r:embed="rId2"/>
          <a:srcRect l="11261" t="10196" r="11599" b="49020"/>
          <a:stretch/>
        </p:blipFill>
        <p:spPr>
          <a:xfrm>
            <a:off x="4766982" y="1147482"/>
            <a:ext cx="3748368" cy="2848535"/>
          </a:xfrm>
          <a:prstGeom prst="rect">
            <a:avLst/>
          </a:prstGeom>
        </p:spPr>
      </p:pic>
    </p:spTree>
    <p:extLst>
      <p:ext uri="{BB962C8B-B14F-4D97-AF65-F5344CB8AC3E}">
        <p14:creationId xmlns:p14="http://schemas.microsoft.com/office/powerpoint/2010/main" val="3102024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91D-DA25-A445-911D-C6608677A75C}"/>
              </a:ext>
            </a:extLst>
          </p:cNvPr>
          <p:cNvSpPr>
            <a:spLocks noGrp="1"/>
          </p:cNvSpPr>
          <p:nvPr>
            <p:ph type="ctrTitle"/>
          </p:nvPr>
        </p:nvSpPr>
        <p:spPr/>
        <p:txBody>
          <a:bodyPr/>
          <a:lstStyle/>
          <a:p>
            <a:r>
              <a:rPr lang="en-US" dirty="0"/>
              <a:t>Application I</a:t>
            </a:r>
          </a:p>
        </p:txBody>
      </p:sp>
      <p:sp>
        <p:nvSpPr>
          <p:cNvPr id="3" name="Subtitle 2">
            <a:extLst>
              <a:ext uri="{FF2B5EF4-FFF2-40B4-BE49-F238E27FC236}">
                <a16:creationId xmlns:a16="http://schemas.microsoft.com/office/drawing/2014/main" id="{C7D631BF-D0A6-F348-9969-0309C2B7045F}"/>
              </a:ext>
            </a:extLst>
          </p:cNvPr>
          <p:cNvSpPr>
            <a:spLocks noGrp="1"/>
          </p:cNvSpPr>
          <p:nvPr>
            <p:ph type="subTitle" idx="1"/>
          </p:nvPr>
        </p:nvSpPr>
        <p:spPr/>
        <p:txBody>
          <a:bodyPr/>
          <a:lstStyle/>
          <a:p>
            <a:r>
              <a:rPr lang="en-US" b="0" dirty="0" err="1">
                <a:latin typeface="Courier New" panose="02070309020205020404" pitchFamily="49" charset="0"/>
                <a:cs typeface="Courier New" panose="02070309020205020404" pitchFamily="49" charset="0"/>
              </a:rPr>
              <a:t>fastMI</a:t>
            </a:r>
            <a:r>
              <a:rPr lang="en-US" dirty="0"/>
              <a:t>-based gene network reconstruction using gene expression data</a:t>
            </a:r>
          </a:p>
        </p:txBody>
      </p:sp>
    </p:spTree>
    <p:extLst>
      <p:ext uri="{BB962C8B-B14F-4D97-AF65-F5344CB8AC3E}">
        <p14:creationId xmlns:p14="http://schemas.microsoft.com/office/powerpoint/2010/main" val="3391034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Scientific background</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875185"/>
            <a:ext cx="4704017" cy="3623964"/>
          </a:xfrm>
        </p:spPr>
        <p:txBody>
          <a:bodyPr anchor="ctr"/>
          <a:lstStyle/>
          <a:p>
            <a:r>
              <a:rPr lang="en-US" sz="1800" dirty="0"/>
              <a:t>Transcriptional regulation is a fundamental molecular mechanism described by Gene Regulatory Networks (GRNs).</a:t>
            </a:r>
          </a:p>
          <a:p>
            <a:r>
              <a:rPr lang="en-US" sz="1200" dirty="0"/>
              <a:t> </a:t>
            </a:r>
          </a:p>
          <a:p>
            <a:r>
              <a:rPr lang="en-US" sz="1800" b="1" dirty="0"/>
              <a:t>Latent: </a:t>
            </a:r>
            <a:r>
              <a:rPr lang="en-US" sz="1800" dirty="0"/>
              <a:t>GRN controls transcriptional regulation in living cells. </a:t>
            </a:r>
          </a:p>
          <a:p>
            <a:r>
              <a:rPr lang="en-US" sz="1800" b="1" dirty="0"/>
              <a:t>Observable: </a:t>
            </a:r>
            <a:r>
              <a:rPr lang="en-US" sz="1800" dirty="0"/>
              <a:t>“projection” of GRN that generates gene expression data from qualitative and quantitative empirical measurements. </a:t>
            </a:r>
          </a:p>
          <a:p>
            <a:endParaRPr lang="en-US" sz="1200" dirty="0"/>
          </a:p>
          <a:p>
            <a:r>
              <a:rPr lang="en-US" sz="1800" b="1" dirty="0"/>
              <a:t>Problem: Reverse engineer observable data to infer latent structure.</a:t>
            </a:r>
            <a:endParaRPr lang="en-US" sz="1800" dirty="0"/>
          </a:p>
        </p:txBody>
      </p:sp>
      <p:grpSp>
        <p:nvGrpSpPr>
          <p:cNvPr id="6" name="Group 5">
            <a:extLst>
              <a:ext uri="{FF2B5EF4-FFF2-40B4-BE49-F238E27FC236}">
                <a16:creationId xmlns:a16="http://schemas.microsoft.com/office/drawing/2014/main" id="{5E9BF2CA-CB74-C05F-0986-C843AD8CCCEE}"/>
              </a:ext>
            </a:extLst>
          </p:cNvPr>
          <p:cNvGrpSpPr/>
          <p:nvPr/>
        </p:nvGrpSpPr>
        <p:grpSpPr>
          <a:xfrm>
            <a:off x="5332668" y="875185"/>
            <a:ext cx="3182682" cy="3623965"/>
            <a:chOff x="5332668" y="801283"/>
            <a:chExt cx="3182682" cy="3813282"/>
          </a:xfrm>
        </p:grpSpPr>
        <p:pic>
          <p:nvPicPr>
            <p:cNvPr id="8194" name="Picture 2">
              <a:extLst>
                <a:ext uri="{FF2B5EF4-FFF2-40B4-BE49-F238E27FC236}">
                  <a16:creationId xmlns:a16="http://schemas.microsoft.com/office/drawing/2014/main" id="{4EF9192F-85B5-D9F2-177C-58ACD919F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68" y="801283"/>
              <a:ext cx="3182681" cy="33516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50BFE6-D5C5-BCAC-B6CD-A71A8F2FC6D6}"/>
                </a:ext>
              </a:extLst>
            </p:cNvPr>
            <p:cNvSpPr txBox="1"/>
            <p:nvPr/>
          </p:nvSpPr>
          <p:spPr>
            <a:xfrm>
              <a:off x="5332669" y="4152900"/>
              <a:ext cx="3182681" cy="461665"/>
            </a:xfrm>
            <a:prstGeom prst="rect">
              <a:avLst/>
            </a:prstGeom>
            <a:noFill/>
          </p:spPr>
          <p:txBody>
            <a:bodyPr wrap="square">
              <a:spAutoFit/>
            </a:bodyPr>
            <a:lstStyle/>
            <a:p>
              <a:r>
                <a:rPr lang="en-US" sz="800" dirty="0" err="1"/>
                <a:t>Mercatelli</a:t>
              </a:r>
              <a:r>
                <a:rPr lang="en-US" sz="800" dirty="0"/>
                <a:t>, Daniele, et al. "Gene regulatory network inference resources: A practical overview." </a:t>
              </a:r>
              <a:r>
                <a:rPr lang="en-US" sz="800" dirty="0" err="1"/>
                <a:t>Biochimica</a:t>
              </a:r>
              <a:r>
                <a:rPr lang="en-US" sz="800" dirty="0"/>
                <a:t> et </a:t>
              </a:r>
              <a:r>
                <a:rPr lang="en-US" sz="800" dirty="0" err="1"/>
                <a:t>Biophysica</a:t>
              </a:r>
              <a:r>
                <a:rPr lang="en-US" sz="800" dirty="0"/>
                <a:t> Acta (BBA)-Gene Regulatory Mechanisms 1863.6 (2020): 194430.</a:t>
              </a:r>
            </a:p>
          </p:txBody>
        </p:sp>
      </p:grpSp>
    </p:spTree>
    <p:extLst>
      <p:ext uri="{BB962C8B-B14F-4D97-AF65-F5344CB8AC3E}">
        <p14:creationId xmlns:p14="http://schemas.microsoft.com/office/powerpoint/2010/main" val="3290607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Inferring GRNs using MI and PCA</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990600"/>
            <a:ext cx="7886700" cy="1292662"/>
          </a:xfrm>
          <a:ln>
            <a:solidFill>
              <a:schemeClr val="tx1"/>
            </a:solidFill>
          </a:ln>
        </p:spPr>
        <p:txBody>
          <a:bodyPr anchor="ctr"/>
          <a:lstStyle/>
          <a:p>
            <a:r>
              <a:rPr lang="en-US" sz="1800" i="1" dirty="0"/>
              <a:t>Zhang et al. (2012) </a:t>
            </a:r>
            <a:r>
              <a:rPr lang="en-US" sz="1800" dirty="0"/>
              <a:t>first suggested inferring GRNs by employing path consistency algorithm (PCA, </a:t>
            </a:r>
            <a:r>
              <a:rPr lang="en-US" sz="1800" i="1" dirty="0" err="1"/>
              <a:t>Spirtes</a:t>
            </a:r>
            <a:r>
              <a:rPr lang="en-US" sz="1800" i="1" dirty="0"/>
              <a:t> et al. (2000)</a:t>
            </a:r>
            <a:r>
              <a:rPr lang="en-US" sz="1800" dirty="0"/>
              <a:t>) based on </a:t>
            </a:r>
            <a:r>
              <a:rPr lang="en-US" sz="1800" i="1" dirty="0"/>
              <a:t>MI</a:t>
            </a:r>
            <a:r>
              <a:rPr lang="en-US" sz="1800" dirty="0"/>
              <a:t>. </a:t>
            </a:r>
          </a:p>
          <a:p>
            <a:pPr marL="914400" lvl="1" indent="-457200" algn="just">
              <a:buFont typeface="+mj-lt"/>
              <a:buAutoNum type="arabicPeriod"/>
            </a:pPr>
            <a:r>
              <a:rPr lang="en-US" sz="1400" dirty="0"/>
              <a:t>MI estimated using Gaussian kernel. </a:t>
            </a:r>
          </a:p>
          <a:p>
            <a:pPr marL="914400" lvl="1" indent="-457200" algn="just">
              <a:buFont typeface="+mj-lt"/>
              <a:buAutoNum type="arabicPeriod"/>
            </a:pPr>
            <a:r>
              <a:rPr lang="en-US" sz="1400" dirty="0"/>
              <a:t>Asymptotic </a:t>
            </a:r>
            <a:r>
              <a:rPr lang="en-US" sz="1400" dirty="0" err="1"/>
              <a:t>behaviour</a:t>
            </a:r>
            <a:r>
              <a:rPr lang="en-US" sz="1400" dirty="0"/>
              <a:t> used when inferring gene network is not correct. </a:t>
            </a:r>
          </a:p>
        </p:txBody>
      </p:sp>
      <p:sp>
        <p:nvSpPr>
          <p:cNvPr id="8" name="TextBox 7">
            <a:extLst>
              <a:ext uri="{FF2B5EF4-FFF2-40B4-BE49-F238E27FC236}">
                <a16:creationId xmlns:a16="http://schemas.microsoft.com/office/drawing/2014/main" id="{8960C5F3-2715-CE95-241B-893B9FBA1C55}"/>
              </a:ext>
            </a:extLst>
          </p:cNvPr>
          <p:cNvSpPr txBox="1"/>
          <p:nvPr/>
        </p:nvSpPr>
        <p:spPr>
          <a:xfrm>
            <a:off x="0" y="4202236"/>
            <a:ext cx="9144000" cy="461665"/>
          </a:xfrm>
          <a:prstGeom prst="rect">
            <a:avLst/>
          </a:prstGeom>
          <a:noFill/>
        </p:spPr>
        <p:txBody>
          <a:bodyPr wrap="square">
            <a:spAutoFit/>
          </a:bodyPr>
          <a:lstStyle/>
          <a:p>
            <a:r>
              <a:rPr lang="en-US" sz="800" i="1" dirty="0">
                <a:effectLst/>
              </a:rPr>
              <a:t>1. 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i="1" dirty="0"/>
          </a:p>
          <a:p>
            <a:r>
              <a:rPr lang="en-US" sz="800" i="1" dirty="0"/>
              <a:t>2. </a:t>
            </a:r>
            <a:r>
              <a:rPr lang="en-US" sz="800" i="1" dirty="0" err="1"/>
              <a:t>Spirtes</a:t>
            </a:r>
            <a:r>
              <a:rPr lang="en-US" sz="800" i="1" dirty="0"/>
              <a:t>, Peter, Clark N. </a:t>
            </a:r>
            <a:r>
              <a:rPr lang="en-US" sz="800" i="1" dirty="0" err="1"/>
              <a:t>Glymour</a:t>
            </a:r>
            <a:r>
              <a:rPr lang="en-US" sz="800" i="1" dirty="0"/>
              <a:t>, and Richard </a:t>
            </a:r>
            <a:r>
              <a:rPr lang="en-US" sz="800" i="1" dirty="0" err="1"/>
              <a:t>Scheines</a:t>
            </a:r>
            <a:r>
              <a:rPr lang="en-US" sz="800" i="1" dirty="0"/>
              <a:t>. Causation, prediction, and search. MIT press, 2000.</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6F94DF-1BDE-0D19-A440-D78724B62557}"/>
                  </a:ext>
                </a:extLst>
              </p:cNvPr>
              <p:cNvSpPr txBox="1"/>
              <p:nvPr/>
            </p:nvSpPr>
            <p:spPr>
              <a:xfrm>
                <a:off x="628650" y="2486361"/>
                <a:ext cx="7886700" cy="1292662"/>
              </a:xfrm>
              <a:prstGeom prst="rect">
                <a:avLst/>
              </a:prstGeom>
              <a:noFill/>
            </p:spPr>
            <p:txBody>
              <a:bodyPr wrap="square">
                <a:spAutoFit/>
              </a:bodyPr>
              <a:lstStyle/>
              <a:p>
                <a:pPr algn="just"/>
                <a:r>
                  <a:rPr lang="en-US" sz="1400" dirty="0"/>
                  <a:t>Conditional mutual information (</a:t>
                </a:r>
                <a:r>
                  <a:rPr lang="en-US" sz="1400" i="1" dirty="0"/>
                  <a:t>CMI</a:t>
                </a:r>
                <a:r>
                  <a:rPr lang="en-US" sz="1400" dirty="0"/>
                  <a:t>): measures association between </a:t>
                </a:r>
                <a14:m>
                  <m:oMath xmlns:m="http://schemas.openxmlformats.org/officeDocument/2006/math">
                    <m:r>
                      <a:rPr lang="en-US" sz="1400" b="0" i="1" smtClean="0">
                        <a:latin typeface="Cambria Math" panose="02040503050406030204" pitchFamily="18" charset="0"/>
                      </a:rPr>
                      <m:t>𝑋</m:t>
                    </m:r>
                  </m:oMath>
                </a14:m>
                <a:r>
                  <a:rPr lang="en-US" sz="1400" dirty="0"/>
                  <a:t> and </a:t>
                </a:r>
                <a14:m>
                  <m:oMath xmlns:m="http://schemas.openxmlformats.org/officeDocument/2006/math">
                    <m:r>
                      <a:rPr lang="en-US" sz="1400" b="0" i="1" smtClean="0">
                        <a:latin typeface="Cambria Math" panose="02040503050406030204" pitchFamily="18" charset="0"/>
                      </a:rPr>
                      <m:t>𝑌</m:t>
                    </m:r>
                  </m:oMath>
                </a14:m>
                <a:r>
                  <a:rPr lang="en-US" sz="1400" dirty="0"/>
                  <a:t> conditioned on a third variable </a:t>
                </a:r>
                <a14:m>
                  <m:oMath xmlns:m="http://schemas.openxmlformats.org/officeDocument/2006/math">
                    <m:r>
                      <a:rPr lang="en-US" sz="1400" b="0" i="1" smtClean="0">
                        <a:latin typeface="Cambria Math" panose="02040503050406030204" pitchFamily="18" charset="0"/>
                      </a:rPr>
                      <m:t>𝑍</m:t>
                    </m:r>
                    <m:r>
                      <a:rPr lang="en-US" sz="1400" b="0" i="1" smtClean="0">
                        <a:latin typeface="Cambria Math" panose="02040503050406030204" pitchFamily="18" charset="0"/>
                      </a:rPr>
                      <m:t>:</m:t>
                    </m:r>
                  </m:oMath>
                </a14:m>
                <a:endParaRPr lang="en-US" sz="1400" dirty="0"/>
              </a:p>
              <a:p>
                <a:pPr algn="just"/>
                <a:endParaRPr lang="en-US" sz="400" dirty="0"/>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m:t>
                      </m:r>
                      <m:r>
                        <a:rPr lang="en-US" sz="1400" b="0" i="1" smtClean="0">
                          <a:solidFill>
                            <a:srgbClr val="00B050"/>
                          </a:solidFill>
                          <a:latin typeface="Cambria Math" panose="02040503050406030204" pitchFamily="18" charset="0"/>
                        </a:rPr>
                        <m:t>𝑀𝐼</m:t>
                      </m:r>
                      <m:d>
                        <m:dPr>
                          <m:ctrlPr>
                            <a:rPr lang="en-US" sz="1400" b="0" i="1" smtClean="0">
                              <a:solidFill>
                                <a:srgbClr val="00B050"/>
                              </a:solidFill>
                              <a:latin typeface="Cambria Math" panose="02040503050406030204" pitchFamily="18" charset="0"/>
                            </a:rPr>
                          </m:ctrlPr>
                        </m:dPr>
                        <m:e>
                          <m:r>
                            <a:rPr lang="en-US" sz="1400" b="0" i="1" smtClean="0">
                              <a:solidFill>
                                <a:srgbClr val="00B050"/>
                              </a:solidFill>
                              <a:latin typeface="Cambria Math" panose="02040503050406030204" pitchFamily="18" charset="0"/>
                            </a:rPr>
                            <m:t>𝑋</m:t>
                          </m:r>
                          <m:r>
                            <a:rPr lang="en-US" sz="1400" b="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𝑌</m:t>
                          </m:r>
                        </m:e>
                      </m:d>
                      <m:r>
                        <a:rPr lang="en-US" sz="1400" b="0" i="1" smtClean="0">
                          <a:latin typeface="Cambria Math" panose="02040503050406030204" pitchFamily="18" charset="0"/>
                        </a:rPr>
                        <m:t>−</m:t>
                      </m:r>
                      <m:r>
                        <a:rPr lang="en-US" sz="1400" b="0" i="1" smtClean="0">
                          <a:solidFill>
                            <a:srgbClr val="FF0000"/>
                          </a:solidFill>
                          <a:latin typeface="Cambria Math" panose="02040503050406030204" pitchFamily="18" charset="0"/>
                        </a:rPr>
                        <m:t>𝑀𝐼</m:t>
                      </m:r>
                      <m:r>
                        <a:rPr lang="en-US" sz="1400" b="0" i="1"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𝑋</m:t>
                      </m:r>
                      <m:r>
                        <a:rPr lang="en-US" sz="1400" b="0" i="1" smtClean="0">
                          <a:solidFill>
                            <a:srgbClr val="FF0000"/>
                          </a:solidFill>
                          <a:latin typeface="Cambria Math" panose="02040503050406030204" pitchFamily="18" charset="0"/>
                        </a:rPr>
                        <m:t>, </m:t>
                      </m:r>
                      <m:r>
                        <a:rPr lang="en-US" sz="1400" b="0" i="1" smtClean="0">
                          <a:solidFill>
                            <a:srgbClr val="FF0000"/>
                          </a:solidFill>
                          <a:latin typeface="Cambria Math" panose="02040503050406030204" pitchFamily="18" charset="0"/>
                        </a:rPr>
                        <m:t>𝑌</m:t>
                      </m:r>
                      <m:r>
                        <a:rPr lang="en-US" sz="1400" b="0" i="1"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𝑍</m:t>
                      </m:r>
                      <m:r>
                        <a:rPr lang="en-US" sz="1400" b="0" i="1" smtClean="0">
                          <a:solidFill>
                            <a:srgbClr val="FF0000"/>
                          </a:solidFill>
                          <a:latin typeface="Cambria Math" panose="02040503050406030204" pitchFamily="18" charset="0"/>
                        </a:rPr>
                        <m:t>)</m:t>
                      </m:r>
                    </m:oMath>
                  </m:oMathPara>
                </a14:m>
                <a:endParaRPr lang="en-US" sz="1400" dirty="0"/>
              </a:p>
              <a:p>
                <a:pPr algn="just"/>
                <a:endParaRPr lang="en-US" sz="1400" dirty="0"/>
              </a:p>
              <a:p>
                <a:pPr algn="just"/>
                <a:endParaRPr lang="en-US" sz="400" dirty="0"/>
              </a:p>
              <a:p>
                <a:pPr algn="ctr"/>
                <a14:m>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=0</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solidFill>
                          <a:srgbClr val="000000"/>
                        </a:solidFill>
                        <a:latin typeface="Cambria Math" panose="02040503050406030204" pitchFamily="18" charset="0"/>
                      </a:rPr>
                      <m:t>𝑋</m:t>
                    </m:r>
                    <m:r>
                      <a:rPr lang="en-US" sz="1400" i="1">
                        <a:solidFill>
                          <a:srgbClr val="000000"/>
                        </a:solidFill>
                        <a:latin typeface="Cambria Math" panose="02040503050406030204" pitchFamily="18" charset="0"/>
                      </a:rPr>
                      <m:t> </m:t>
                    </m:r>
                  </m:oMath>
                </a14:m>
                <a:r>
                  <a:rPr lang="en-US" sz="1400" dirty="0"/>
                  <a:t>and </a:t>
                </a:r>
                <a14:m>
                  <m:oMath xmlns:m="http://schemas.openxmlformats.org/officeDocument/2006/math">
                    <m:r>
                      <a:rPr lang="en-US" sz="1400" i="1">
                        <a:latin typeface="Cambria Math" panose="02040503050406030204" pitchFamily="18" charset="0"/>
                      </a:rPr>
                      <m:t>𝑌</m:t>
                    </m:r>
                  </m:oMath>
                </a14:m>
                <a:r>
                  <a:rPr lang="en-US" sz="1400" dirty="0"/>
                  <a:t> are independent, conditioned on </a:t>
                </a:r>
                <a14:m>
                  <m:oMath xmlns:m="http://schemas.openxmlformats.org/officeDocument/2006/math">
                    <m:r>
                      <a:rPr lang="en-US" sz="1400" i="1">
                        <a:latin typeface="Cambria Math" panose="02040503050406030204" pitchFamily="18" charset="0"/>
                      </a:rPr>
                      <m:t>𝑍</m:t>
                    </m:r>
                  </m:oMath>
                </a14:m>
                <a:r>
                  <a:rPr lang="en-US" sz="1400" dirty="0"/>
                  <a:t>. </a:t>
                </a:r>
              </a:p>
            </p:txBody>
          </p:sp>
        </mc:Choice>
        <mc:Fallback xmlns="">
          <p:sp>
            <p:nvSpPr>
              <p:cNvPr id="12" name="TextBox 11">
                <a:extLst>
                  <a:ext uri="{FF2B5EF4-FFF2-40B4-BE49-F238E27FC236}">
                    <a16:creationId xmlns:a16="http://schemas.microsoft.com/office/drawing/2014/main" id="{196F94DF-1BDE-0D19-A440-D78724B62557}"/>
                  </a:ext>
                </a:extLst>
              </p:cNvPr>
              <p:cNvSpPr txBox="1">
                <a:spLocks noRot="1" noChangeAspect="1" noMove="1" noResize="1" noEditPoints="1" noAdjustHandles="1" noChangeArrowheads="1" noChangeShapeType="1" noTextEdit="1"/>
              </p:cNvSpPr>
              <p:nvPr/>
            </p:nvSpPr>
            <p:spPr>
              <a:xfrm>
                <a:off x="628650" y="2486361"/>
                <a:ext cx="7886700" cy="1292662"/>
              </a:xfrm>
              <a:prstGeom prst="rect">
                <a:avLst/>
              </a:prstGeom>
              <a:blipFill>
                <a:blip r:embed="rId2"/>
                <a:stretch>
                  <a:fillRect l="-161" t="-971" r="-643" b="-3883"/>
                </a:stretch>
              </a:blipFill>
            </p:spPr>
            <p:txBody>
              <a:bodyPr/>
              <a:lstStyle/>
              <a:p>
                <a:r>
                  <a:rPr lang="en-US">
                    <a:noFill/>
                  </a:rPr>
                  <a:t> </a:t>
                </a:r>
              </a:p>
            </p:txBody>
          </p:sp>
        </mc:Fallback>
      </mc:AlternateContent>
    </p:spTree>
    <p:extLst>
      <p:ext uri="{BB962C8B-B14F-4D97-AF65-F5344CB8AC3E}">
        <p14:creationId xmlns:p14="http://schemas.microsoft.com/office/powerpoint/2010/main" val="194489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BDA1D6-B144-C602-961C-AE79F67A34C8}"/>
              </a:ext>
            </a:extLst>
          </p:cNvPr>
          <p:cNvSpPr txBox="1"/>
          <p:nvPr/>
        </p:nvSpPr>
        <p:spPr>
          <a:xfrm>
            <a:off x="8753111" y="1500733"/>
            <a:ext cx="184731" cy="300082"/>
          </a:xfrm>
          <a:prstGeom prst="rect">
            <a:avLst/>
          </a:prstGeom>
          <a:noFill/>
        </p:spPr>
        <p:txBody>
          <a:bodyPr wrap="none" rtlCol="0">
            <a:spAutoFit/>
          </a:bodyPr>
          <a:lstStyle/>
          <a:p>
            <a:endParaRPr lang="en-US" dirty="0"/>
          </a:p>
        </p:txBody>
      </p:sp>
      <p:grpSp>
        <p:nvGrpSpPr>
          <p:cNvPr id="12" name="Group 11">
            <a:extLst>
              <a:ext uri="{FF2B5EF4-FFF2-40B4-BE49-F238E27FC236}">
                <a16:creationId xmlns:a16="http://schemas.microsoft.com/office/drawing/2014/main" id="{1709FD7E-0399-91C0-C328-ED1D5A7DD37E}"/>
              </a:ext>
            </a:extLst>
          </p:cNvPr>
          <p:cNvGrpSpPr/>
          <p:nvPr/>
        </p:nvGrpSpPr>
        <p:grpSpPr>
          <a:xfrm>
            <a:off x="1398357" y="1207569"/>
            <a:ext cx="6347286" cy="2973545"/>
            <a:chOff x="1524000" y="539750"/>
            <a:chExt cx="6096000" cy="4064000"/>
          </a:xfrm>
        </p:grpSpPr>
        <p:graphicFrame>
          <p:nvGraphicFramePr>
            <p:cNvPr id="10" name="Diagram 9">
              <a:extLst>
                <a:ext uri="{FF2B5EF4-FFF2-40B4-BE49-F238E27FC236}">
                  <a16:creationId xmlns:a16="http://schemas.microsoft.com/office/drawing/2014/main" id="{E9A7D8EA-0525-9163-4069-54C35E59A8FE}"/>
                </a:ext>
              </a:extLst>
            </p:cNvPr>
            <p:cNvGraphicFramePr/>
            <p:nvPr>
              <p:extLst>
                <p:ext uri="{D42A27DB-BD31-4B8C-83A1-F6EECF244321}">
                  <p14:modId xmlns:p14="http://schemas.microsoft.com/office/powerpoint/2010/main" val="370244679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2" descr="Indian Statistical Institute - Wikipedia">
              <a:extLst>
                <a:ext uri="{FF2B5EF4-FFF2-40B4-BE49-F238E27FC236}">
                  <a16:creationId xmlns:a16="http://schemas.microsoft.com/office/drawing/2014/main" id="{3AE432D2-A9D4-325F-57D9-742D3DE2CE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9092" y="905861"/>
              <a:ext cx="799738" cy="1113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 Xavier's College, Kolkata - Wikipedia">
              <a:extLst>
                <a:ext uri="{FF2B5EF4-FFF2-40B4-BE49-F238E27FC236}">
                  <a16:creationId xmlns:a16="http://schemas.microsoft.com/office/drawing/2014/main" id="{A5C4503C-64A6-4D21-A548-05CBB446E3C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90161" y="798022"/>
              <a:ext cx="873659" cy="13295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Michigan - Wikipedia">
              <a:extLst>
                <a:ext uri="{FF2B5EF4-FFF2-40B4-BE49-F238E27FC236}">
                  <a16:creationId xmlns:a16="http://schemas.microsoft.com/office/drawing/2014/main" id="{51152462-576C-5F8D-EC3C-5749514A6E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4100" y="905861"/>
              <a:ext cx="799738" cy="111384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
            <a:extLst>
              <a:ext uri="{FF2B5EF4-FFF2-40B4-BE49-F238E27FC236}">
                <a16:creationId xmlns:a16="http://schemas.microsoft.com/office/drawing/2014/main" id="{DDC83A43-084A-D0F0-10FE-B07E14F46F5A}"/>
              </a:ext>
            </a:extLst>
          </p:cNvPr>
          <p:cNvSpPr>
            <a:spLocks noGrp="1"/>
          </p:cNvSpPr>
          <p:nvPr>
            <p:ph type="ctrTitle"/>
          </p:nvPr>
        </p:nvSpPr>
        <p:spPr>
          <a:xfrm>
            <a:off x="628650" y="282575"/>
            <a:ext cx="7886700" cy="708025"/>
          </a:xfrm>
        </p:spPr>
        <p:txBody>
          <a:bodyPr/>
          <a:lstStyle/>
          <a:p>
            <a:r>
              <a:rPr lang="en-US" dirty="0"/>
              <a:t>About me</a:t>
            </a:r>
          </a:p>
        </p:txBody>
      </p:sp>
    </p:spTree>
    <p:extLst>
      <p:ext uri="{BB962C8B-B14F-4D97-AF65-F5344CB8AC3E}">
        <p14:creationId xmlns:p14="http://schemas.microsoft.com/office/powerpoint/2010/main" val="388166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PC algorithm: GRN reconstruction</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r>
              <a:rPr lang="en-US" dirty="0"/>
              <a:t>Content</a:t>
            </a:r>
          </a:p>
        </p:txBody>
      </p:sp>
      <p:grpSp>
        <p:nvGrpSpPr>
          <p:cNvPr id="18" name="Group 17">
            <a:extLst>
              <a:ext uri="{FF2B5EF4-FFF2-40B4-BE49-F238E27FC236}">
                <a16:creationId xmlns:a16="http://schemas.microsoft.com/office/drawing/2014/main" id="{9CAB5F97-7D83-2E77-1F77-765451575D1E}"/>
              </a:ext>
            </a:extLst>
          </p:cNvPr>
          <p:cNvGrpSpPr/>
          <p:nvPr/>
        </p:nvGrpSpPr>
        <p:grpSpPr>
          <a:xfrm>
            <a:off x="628650" y="928572"/>
            <a:ext cx="7886700" cy="3317358"/>
            <a:chOff x="628650" y="836428"/>
            <a:chExt cx="7886700" cy="3317358"/>
          </a:xfrm>
        </p:grpSpPr>
        <p:pic>
          <p:nvPicPr>
            <p:cNvPr id="9218"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6700B509-4671-F55F-BF12-90C6D1427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8B028B-D69E-6915-8097-5A9D716E9589}"/>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Observed data</a:t>
              </a:r>
            </a:p>
          </p:txBody>
        </p:sp>
        <p:sp>
          <p:nvSpPr>
            <p:cNvPr id="5" name="TextBox 4">
              <a:extLst>
                <a:ext uri="{FF2B5EF4-FFF2-40B4-BE49-F238E27FC236}">
                  <a16:creationId xmlns:a16="http://schemas.microsoft.com/office/drawing/2014/main" id="{3BA75832-6DC6-86A7-42AC-AAF23BA0C4C4}"/>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6" name="TextBox 5">
              <a:extLst>
                <a:ext uri="{FF2B5EF4-FFF2-40B4-BE49-F238E27FC236}">
                  <a16:creationId xmlns:a16="http://schemas.microsoft.com/office/drawing/2014/main" id="{31719598-B050-73F5-412B-4CAE1ECE7C2A}"/>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chemeClr val="bg1"/>
                  </a:solidFill>
                </a:rPr>
                <a:t>Initial guess: complete network</a:t>
              </a:r>
            </a:p>
          </p:txBody>
        </p:sp>
        <p:sp>
          <p:nvSpPr>
            <p:cNvPr id="7" name="TextBox 6">
              <a:extLst>
                <a:ext uri="{FF2B5EF4-FFF2-40B4-BE49-F238E27FC236}">
                  <a16:creationId xmlns:a16="http://schemas.microsoft.com/office/drawing/2014/main" id="{706BE9B3-72AB-2494-5B2F-9062B8346A31}"/>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chemeClr val="bg1"/>
                  </a:solidFill>
                </a:rPr>
                <a:t>Pruning out ‘weak’ edges</a:t>
              </a:r>
            </a:p>
          </p:txBody>
        </p:sp>
        <p:sp>
          <p:nvSpPr>
            <p:cNvPr id="8" name="TextBox 7">
              <a:extLst>
                <a:ext uri="{FF2B5EF4-FFF2-40B4-BE49-F238E27FC236}">
                  <a16:creationId xmlns:a16="http://schemas.microsoft.com/office/drawing/2014/main" id="{2F28D660-A066-C46B-5D89-2F0C3BF7A9BB}"/>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chemeClr val="bg1"/>
                  </a:solidFill>
                </a:rPr>
                <a:t>Checking for confounding</a:t>
              </a:r>
            </a:p>
          </p:txBody>
        </p:sp>
        <p:sp>
          <p:nvSpPr>
            <p:cNvPr id="9" name="TextBox 8">
              <a:extLst>
                <a:ext uri="{FF2B5EF4-FFF2-40B4-BE49-F238E27FC236}">
                  <a16:creationId xmlns:a16="http://schemas.microsoft.com/office/drawing/2014/main" id="{1F1A3DD8-1741-CBEE-0B57-AD35EA88ECE4}"/>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chemeClr val="bg1"/>
                  </a:solidFill>
                </a:rPr>
                <a:t>Ruling out confounding</a:t>
              </a:r>
            </a:p>
          </p:txBody>
        </p:sp>
        <p:sp>
          <p:nvSpPr>
            <p:cNvPr id="12" name="TextBox 11">
              <a:extLst>
                <a:ext uri="{FF2B5EF4-FFF2-40B4-BE49-F238E27FC236}">
                  <a16:creationId xmlns:a16="http://schemas.microsoft.com/office/drawing/2014/main" id="{CCA9C873-C37A-3C0C-EA96-512C0C3B1B9D}"/>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4" name="TextBox 13">
              <a:extLst>
                <a:ext uri="{FF2B5EF4-FFF2-40B4-BE49-F238E27FC236}">
                  <a16:creationId xmlns:a16="http://schemas.microsoft.com/office/drawing/2014/main" id="{241D8813-B0E9-E82E-7C43-C18DC101D755}"/>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5" name="TextBox 14">
              <a:extLst>
                <a:ext uri="{FF2B5EF4-FFF2-40B4-BE49-F238E27FC236}">
                  <a16:creationId xmlns:a16="http://schemas.microsoft.com/office/drawing/2014/main" id="{4D453D7B-473C-E874-2146-40EFE7DF3F26}"/>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B1AFD1CC-AE40-5FEA-08E8-89BCC0EBDDF5}"/>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1591353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GRN in DREAM3 dataset</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r>
              <a:rPr lang="en-US" sz="1800" dirty="0"/>
              <a:t>DREAM3: benchmark gene expression data with known underlying GRN. Aim is to  predict GRN from </a:t>
            </a:r>
            <a:r>
              <a:rPr lang="en-US" sz="1800" i="1" dirty="0"/>
              <a:t>in vivo </a:t>
            </a:r>
            <a:r>
              <a:rPr lang="en-US" sz="1800" dirty="0"/>
              <a:t>and </a:t>
            </a:r>
            <a:r>
              <a:rPr lang="en-US" sz="1800" i="1" dirty="0"/>
              <a:t>in silico </a:t>
            </a:r>
            <a:r>
              <a:rPr lang="en-US" sz="1800" dirty="0"/>
              <a:t>gene expression datasets.  </a:t>
            </a:r>
          </a:p>
        </p:txBody>
      </p:sp>
      <p:sp>
        <p:nvSpPr>
          <p:cNvPr id="13" name="TextBox 12">
            <a:extLst>
              <a:ext uri="{FF2B5EF4-FFF2-40B4-BE49-F238E27FC236}">
                <a16:creationId xmlns:a16="http://schemas.microsoft.com/office/drawing/2014/main" id="{E854C778-A85B-066D-8A1F-047EFC9FF350}"/>
              </a:ext>
            </a:extLst>
          </p:cNvPr>
          <p:cNvSpPr txBox="1"/>
          <p:nvPr/>
        </p:nvSpPr>
        <p:spPr>
          <a:xfrm>
            <a:off x="746594" y="4132217"/>
            <a:ext cx="1849737" cy="300082"/>
          </a:xfrm>
          <a:prstGeom prst="rect">
            <a:avLst/>
          </a:prstGeom>
          <a:noFill/>
        </p:spPr>
        <p:txBody>
          <a:bodyPr wrap="none" rtlCol="0">
            <a:spAutoFit/>
          </a:bodyPr>
          <a:lstStyle/>
          <a:p>
            <a:r>
              <a:rPr lang="en-US" dirty="0"/>
              <a:t>Known GRN in DREAM3</a:t>
            </a:r>
          </a:p>
        </p:txBody>
      </p:sp>
      <p:pic>
        <p:nvPicPr>
          <p:cNvPr id="9" name="Picture 8">
            <a:extLst>
              <a:ext uri="{FF2B5EF4-FFF2-40B4-BE49-F238E27FC236}">
                <a16:creationId xmlns:a16="http://schemas.microsoft.com/office/drawing/2014/main" id="{10E4666A-0898-20B6-40E7-4D464B8060FF}"/>
              </a:ext>
            </a:extLst>
          </p:cNvPr>
          <p:cNvPicPr>
            <a:picLocks noChangeAspect="1"/>
          </p:cNvPicPr>
          <p:nvPr/>
        </p:nvPicPr>
        <p:blipFill>
          <a:blip r:embed="rId3"/>
          <a:stretch>
            <a:fillRect/>
          </a:stretch>
        </p:blipFill>
        <p:spPr>
          <a:xfrm>
            <a:off x="3121731" y="1981199"/>
            <a:ext cx="2900538" cy="2451100"/>
          </a:xfrm>
          <a:prstGeom prst="rect">
            <a:avLst/>
          </a:prstGeom>
          <a:ln>
            <a:solidFill>
              <a:schemeClr val="tx1"/>
            </a:solidFill>
          </a:ln>
        </p:spPr>
      </p:pic>
      <p:grpSp>
        <p:nvGrpSpPr>
          <p:cNvPr id="21" name="Group 20">
            <a:extLst>
              <a:ext uri="{FF2B5EF4-FFF2-40B4-BE49-F238E27FC236}">
                <a16:creationId xmlns:a16="http://schemas.microsoft.com/office/drawing/2014/main" id="{4A8ADF1B-F4BD-2003-5984-C53A53F42410}"/>
              </a:ext>
            </a:extLst>
          </p:cNvPr>
          <p:cNvGrpSpPr/>
          <p:nvPr/>
        </p:nvGrpSpPr>
        <p:grpSpPr>
          <a:xfrm>
            <a:off x="221193" y="1981199"/>
            <a:ext cx="8701614" cy="2722524"/>
            <a:chOff x="221193" y="1981199"/>
            <a:chExt cx="8701614" cy="2722524"/>
          </a:xfrm>
        </p:grpSpPr>
        <p:pic>
          <p:nvPicPr>
            <p:cNvPr id="10" name="Picture 9">
              <a:extLst>
                <a:ext uri="{FF2B5EF4-FFF2-40B4-BE49-F238E27FC236}">
                  <a16:creationId xmlns:a16="http://schemas.microsoft.com/office/drawing/2014/main" id="{1BEED9BC-2819-EE1B-927C-38C1BD206F33}"/>
                </a:ext>
              </a:extLst>
            </p:cNvPr>
            <p:cNvPicPr>
              <a:picLocks noChangeAspect="1"/>
            </p:cNvPicPr>
            <p:nvPr/>
          </p:nvPicPr>
          <p:blipFill>
            <a:blip r:embed="rId4"/>
            <a:stretch>
              <a:fillRect/>
            </a:stretch>
          </p:blipFill>
          <p:spPr>
            <a:xfrm>
              <a:off x="6022269" y="1981199"/>
              <a:ext cx="2900538" cy="2451100"/>
            </a:xfrm>
            <a:prstGeom prst="rect">
              <a:avLst/>
            </a:prstGeom>
            <a:ln>
              <a:solidFill>
                <a:schemeClr val="tx1"/>
              </a:solidFill>
            </a:ln>
          </p:spPr>
        </p:pic>
        <p:pic>
          <p:nvPicPr>
            <p:cNvPr id="11" name="Picture 10">
              <a:extLst>
                <a:ext uri="{FF2B5EF4-FFF2-40B4-BE49-F238E27FC236}">
                  <a16:creationId xmlns:a16="http://schemas.microsoft.com/office/drawing/2014/main" id="{CCDF9FAF-2342-CAAA-E407-31F01E1F29C0}"/>
                </a:ext>
              </a:extLst>
            </p:cNvPr>
            <p:cNvPicPr>
              <a:picLocks noChangeAspect="1"/>
            </p:cNvPicPr>
            <p:nvPr/>
          </p:nvPicPr>
          <p:blipFill>
            <a:blip r:embed="rId5"/>
            <a:stretch>
              <a:fillRect/>
            </a:stretch>
          </p:blipFill>
          <p:spPr>
            <a:xfrm>
              <a:off x="221193" y="1981199"/>
              <a:ext cx="2900538" cy="2451100"/>
            </a:xfrm>
            <a:prstGeom prst="rect">
              <a:avLst/>
            </a:prstGeom>
            <a:ln>
              <a:solidFill>
                <a:schemeClr val="tx1"/>
              </a:solidFill>
            </a:ln>
          </p:spPr>
        </p:pic>
        <p:sp>
          <p:nvSpPr>
            <p:cNvPr id="15" name="TextBox 14">
              <a:extLst>
                <a:ext uri="{FF2B5EF4-FFF2-40B4-BE49-F238E27FC236}">
                  <a16:creationId xmlns:a16="http://schemas.microsoft.com/office/drawing/2014/main" id="{589024E3-5876-A5A2-7A1A-D8420EB96AB7}"/>
                </a:ext>
              </a:extLst>
            </p:cNvPr>
            <p:cNvSpPr txBox="1"/>
            <p:nvPr/>
          </p:nvSpPr>
          <p:spPr>
            <a:xfrm>
              <a:off x="3451950" y="4178383"/>
              <a:ext cx="2240100" cy="507831"/>
            </a:xfrm>
            <a:prstGeom prst="rect">
              <a:avLst/>
            </a:prstGeom>
            <a:noFill/>
          </p:spPr>
          <p:txBody>
            <a:bodyPr wrap="none" rtlCol="0">
              <a:spAutoFit/>
            </a:bodyPr>
            <a:lstStyle/>
            <a:p>
              <a:r>
                <a:rPr lang="en-US" dirty="0"/>
                <a:t>Inferred GRN in Zhang (2012)</a:t>
              </a:r>
            </a:p>
            <a:p>
              <a:pPr algn="ctr"/>
              <a:r>
                <a:rPr lang="en-US" b="1" dirty="0">
                  <a:solidFill>
                    <a:srgbClr val="FF0000"/>
                  </a:solidFill>
                </a:rPr>
                <a:t>3 false positives</a:t>
              </a:r>
            </a:p>
          </p:txBody>
        </p:sp>
        <p:sp>
          <p:nvSpPr>
            <p:cNvPr id="16" name="TextBox 15">
              <a:extLst>
                <a:ext uri="{FF2B5EF4-FFF2-40B4-BE49-F238E27FC236}">
                  <a16:creationId xmlns:a16="http://schemas.microsoft.com/office/drawing/2014/main" id="{BDCB6C3C-CC15-555B-CCCB-4D314E3237CD}"/>
                </a:ext>
              </a:extLst>
            </p:cNvPr>
            <p:cNvSpPr txBox="1"/>
            <p:nvPr/>
          </p:nvSpPr>
          <p:spPr>
            <a:xfrm>
              <a:off x="6749231" y="4195892"/>
              <a:ext cx="1446614" cy="507831"/>
            </a:xfrm>
            <a:prstGeom prst="rect">
              <a:avLst/>
            </a:prstGeom>
            <a:noFill/>
          </p:spPr>
          <p:txBody>
            <a:bodyPr wrap="none" rtlCol="0">
              <a:spAutoFit/>
            </a:bodyPr>
            <a:lstStyle/>
            <a:p>
              <a:pPr algn="ctr"/>
              <a:r>
                <a:rPr lang="en-US" dirty="0"/>
                <a:t>Our inferred GRN </a:t>
              </a:r>
            </a:p>
            <a:p>
              <a:pPr algn="ctr"/>
              <a:r>
                <a:rPr lang="en-US" b="1" dirty="0">
                  <a:solidFill>
                    <a:srgbClr val="FF0000"/>
                  </a:solidFill>
                </a:rPr>
                <a:t>1 false positive</a:t>
              </a:r>
            </a:p>
          </p:txBody>
        </p:sp>
        <p:sp>
          <p:nvSpPr>
            <p:cNvPr id="18" name="TextBox 17">
              <a:extLst>
                <a:ext uri="{FF2B5EF4-FFF2-40B4-BE49-F238E27FC236}">
                  <a16:creationId xmlns:a16="http://schemas.microsoft.com/office/drawing/2014/main" id="{529BE07E-ED45-4320-F084-6E304847563D}"/>
                </a:ext>
              </a:extLst>
            </p:cNvPr>
            <p:cNvSpPr txBox="1"/>
            <p:nvPr/>
          </p:nvSpPr>
          <p:spPr>
            <a:xfrm>
              <a:off x="727358" y="4195892"/>
              <a:ext cx="1888209" cy="300082"/>
            </a:xfrm>
            <a:prstGeom prst="rect">
              <a:avLst/>
            </a:prstGeom>
            <a:noFill/>
          </p:spPr>
          <p:txBody>
            <a:bodyPr wrap="none" rtlCol="0">
              <a:spAutoFit/>
            </a:bodyPr>
            <a:lstStyle/>
            <a:p>
              <a:r>
                <a:rPr lang="en-US" dirty="0"/>
                <a:t>Known GRN in DREAM 3</a:t>
              </a:r>
              <a:endParaRPr lang="en-US" b="1" dirty="0">
                <a:solidFill>
                  <a:srgbClr val="FF0000"/>
                </a:solidFill>
              </a:endParaRPr>
            </a:p>
          </p:txBody>
        </p:sp>
      </p:grpSp>
    </p:spTree>
    <p:extLst>
      <p:ext uri="{BB962C8B-B14F-4D97-AF65-F5344CB8AC3E}">
        <p14:creationId xmlns:p14="http://schemas.microsoft.com/office/powerpoint/2010/main" val="2662038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nchor="ctr"/>
          <a:lstStyle/>
          <a:p>
            <a:pPr marL="457200" indent="-457200">
              <a:lnSpc>
                <a:spcPct val="100000"/>
              </a:lnSpc>
              <a:buFont typeface="+mj-lt"/>
              <a:buAutoNum type="arabicPeriod"/>
            </a:pPr>
            <a:r>
              <a:rPr lang="en-US" sz="1800" dirty="0"/>
              <a:t>Need for association measures that are:</a:t>
            </a:r>
          </a:p>
          <a:p>
            <a:pPr marL="914400" lvl="1" indent="-457200" algn="l">
              <a:lnSpc>
                <a:spcPct val="100000"/>
              </a:lnSpc>
              <a:buFont typeface="+mj-lt"/>
              <a:buAutoNum type="arabicPeriod"/>
            </a:pPr>
            <a:r>
              <a:rPr lang="en-US" sz="1800" dirty="0"/>
              <a:t>Able to detect complex association</a:t>
            </a:r>
          </a:p>
          <a:p>
            <a:pPr marL="914400" lvl="1" indent="-457200" algn="l">
              <a:lnSpc>
                <a:spcPct val="100000"/>
              </a:lnSpc>
              <a:buFont typeface="+mj-lt"/>
              <a:buAutoNum type="arabicPeriod"/>
            </a:pPr>
            <a:r>
              <a:rPr lang="en-US" sz="1800" dirty="0"/>
              <a:t>Have attractive theoretical properties</a:t>
            </a:r>
          </a:p>
          <a:p>
            <a:pPr marL="914400" lvl="1" indent="-457200" algn="l">
              <a:lnSpc>
                <a:spcPct val="100000"/>
              </a:lnSpc>
              <a:buFont typeface="+mj-lt"/>
              <a:buAutoNum type="arabicPeriod"/>
            </a:pPr>
            <a:r>
              <a:rPr lang="en-US" sz="1800" dirty="0"/>
              <a:t>Exhibit good practical performance (reduced error, improved runtime).</a:t>
            </a:r>
          </a:p>
          <a:p>
            <a:pPr lvl="1" algn="l">
              <a:lnSpc>
                <a:spcPct val="100000"/>
              </a:lnSpc>
            </a:pPr>
            <a:endParaRPr lang="en-US" sz="1800" dirty="0"/>
          </a:p>
          <a:p>
            <a:pPr marL="457200" indent="-457200">
              <a:lnSpc>
                <a:spcPct val="100000"/>
              </a:lnSpc>
              <a:buFont typeface="+mj-lt"/>
              <a:buAutoNum type="arabicPeriod"/>
            </a:pPr>
            <a:r>
              <a:rPr lang="en-US" sz="1800" dirty="0" err="1">
                <a:latin typeface="Courier New" panose="02070309020205020404" pitchFamily="49" charset="0"/>
                <a:cs typeface="Courier New" panose="02070309020205020404" pitchFamily="49" charset="0"/>
              </a:rPr>
              <a:t>fastMI</a:t>
            </a:r>
            <a:r>
              <a:rPr lang="en-US" sz="1800" dirty="0"/>
              <a:t> uses tuning-free estimation strategy; is a powerful test of independence. </a:t>
            </a:r>
          </a:p>
          <a:p>
            <a:pPr marL="457200" indent="-457200">
              <a:lnSpc>
                <a:spcPct val="150000"/>
              </a:lnSpc>
              <a:buFont typeface="+mj-lt"/>
              <a:buAutoNum type="arabicPeriod"/>
            </a:pPr>
            <a:r>
              <a:rPr lang="en-US" sz="1800" dirty="0"/>
              <a:t>Using MI, we can infer gene networks. </a:t>
            </a:r>
          </a:p>
        </p:txBody>
      </p:sp>
    </p:spTree>
    <p:extLst>
      <p:ext uri="{BB962C8B-B14F-4D97-AF65-F5344CB8AC3E}">
        <p14:creationId xmlns:p14="http://schemas.microsoft.com/office/powerpoint/2010/main" val="2777622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558E9F8-1D66-709D-7CB7-4FE92E5155EA}"/>
              </a:ext>
            </a:extLst>
          </p:cNvPr>
          <p:cNvSpPr>
            <a:spLocks noGrp="1"/>
          </p:cNvSpPr>
          <p:nvPr>
            <p:ph type="ctrTitle"/>
          </p:nvPr>
        </p:nvSpPr>
        <p:spPr>
          <a:xfrm>
            <a:off x="0" y="2347838"/>
            <a:ext cx="9144000" cy="1790700"/>
          </a:xfrm>
        </p:spPr>
        <p:txBody>
          <a:bodyPr/>
          <a:lstStyle/>
          <a:p>
            <a:br>
              <a:rPr lang="en-US" b="0" i="0" dirty="0">
                <a:solidFill>
                  <a:schemeClr val="bg2"/>
                </a:solidFill>
                <a:effectLst/>
              </a:rPr>
            </a:br>
            <a:r>
              <a:rPr lang="en-US" i="0" dirty="0">
                <a:solidFill>
                  <a:schemeClr val="bg2"/>
                </a:solidFill>
                <a:effectLst/>
              </a:rPr>
              <a:t>Inferring Asymmetric Relations via Cross-fitting Data Analytics</a:t>
            </a:r>
            <a:br>
              <a:rPr lang="en-US" i="0" dirty="0">
                <a:solidFill>
                  <a:schemeClr val="bg2"/>
                </a:solidFill>
                <a:effectLst/>
              </a:rPr>
            </a:br>
            <a:r>
              <a:rPr lang="en-US" sz="2000" b="0" dirty="0">
                <a:latin typeface="Courier New" panose="02070309020205020404" pitchFamily="49" charset="0"/>
                <a:cs typeface="Courier New" panose="02070309020205020404" pitchFamily="49" charset="0"/>
              </a:rPr>
              <a:t>&lt;epigenetic causal discovery&gt;</a:t>
            </a:r>
            <a:endParaRPr lang="en-US" sz="2000" dirty="0">
              <a:solidFill>
                <a:schemeClr val="bg2"/>
              </a:solidFill>
              <a:cs typeface="Courier New" panose="02070309020205020404" pitchFamily="49" charset="0"/>
            </a:endParaRPr>
          </a:p>
        </p:txBody>
      </p:sp>
      <p:sp>
        <p:nvSpPr>
          <p:cNvPr id="10" name="TextBox 9">
            <a:extLst>
              <a:ext uri="{FF2B5EF4-FFF2-40B4-BE49-F238E27FC236}">
                <a16:creationId xmlns:a16="http://schemas.microsoft.com/office/drawing/2014/main" id="{4C927468-CD89-DAA0-D117-C80E156A4DF1}"/>
              </a:ext>
            </a:extLst>
          </p:cNvPr>
          <p:cNvSpPr txBox="1"/>
          <p:nvPr/>
        </p:nvSpPr>
        <p:spPr>
          <a:xfrm>
            <a:off x="0" y="4928056"/>
            <a:ext cx="9144000" cy="215444"/>
          </a:xfrm>
          <a:prstGeom prst="rect">
            <a:avLst/>
          </a:prstGeom>
          <a:noFill/>
        </p:spPr>
        <p:txBody>
          <a:bodyPr wrap="square">
            <a:spAutoFit/>
          </a:bodyPr>
          <a:lstStyle/>
          <a:p>
            <a:r>
              <a:rPr lang="en-US" sz="800" b="0" i="0" dirty="0">
                <a:solidFill>
                  <a:schemeClr val="bg1"/>
                </a:solidFill>
                <a:effectLst/>
              </a:rPr>
              <a:t>Purkayastha, Soumik, and Peter XK Song. "Asymmetric predictability in causal discovery: an information theoretic approach." </a:t>
            </a:r>
            <a:r>
              <a:rPr lang="en-US" sz="800" b="0" i="1" dirty="0" err="1">
                <a:solidFill>
                  <a:schemeClr val="bg1"/>
                </a:solidFill>
                <a:effectLst/>
              </a:rPr>
              <a:t>arXiv</a:t>
            </a:r>
            <a:r>
              <a:rPr lang="en-US" sz="800" b="0" i="1" dirty="0">
                <a:solidFill>
                  <a:schemeClr val="bg1"/>
                </a:solidFill>
                <a:effectLst/>
              </a:rPr>
              <a:t> preprint arXiv:2210.14455</a:t>
            </a:r>
            <a:r>
              <a:rPr lang="en-US" sz="800" b="0" i="0" dirty="0">
                <a:solidFill>
                  <a:schemeClr val="bg1"/>
                </a:solidFill>
                <a:effectLst/>
              </a:rPr>
              <a:t> (2023).</a:t>
            </a:r>
            <a:endParaRPr lang="en-US" sz="800" dirty="0">
              <a:solidFill>
                <a:schemeClr val="bg1"/>
              </a:solidFill>
            </a:endParaRPr>
          </a:p>
        </p:txBody>
      </p:sp>
    </p:spTree>
    <p:extLst>
      <p:ext uri="{BB962C8B-B14F-4D97-AF65-F5344CB8AC3E}">
        <p14:creationId xmlns:p14="http://schemas.microsoft.com/office/powerpoint/2010/main" val="116906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6C84EF8-D30E-A7F1-A1CF-3D9AED4A1053}"/>
              </a:ext>
            </a:extLst>
          </p:cNvPr>
          <p:cNvSpPr>
            <a:spLocks noGrp="1"/>
          </p:cNvSpPr>
          <p:nvPr>
            <p:ph type="ctrTitle"/>
          </p:nvPr>
        </p:nvSpPr>
        <p:spPr>
          <a:xfrm>
            <a:off x="628650" y="282575"/>
            <a:ext cx="7886700" cy="708025"/>
          </a:xfrm>
        </p:spPr>
        <p:txBody>
          <a:bodyPr/>
          <a:lstStyle/>
          <a:p>
            <a:r>
              <a:rPr lang="en-US" dirty="0"/>
              <a:t>Studying asymmetry</a:t>
            </a:r>
          </a:p>
        </p:txBody>
      </p:sp>
      <mc:AlternateContent xmlns:mc="http://schemas.openxmlformats.org/markup-compatibility/2006" xmlns:a14="http://schemas.microsoft.com/office/drawing/2010/main">
        <mc:Choice Requires="a14">
          <p:sp>
            <p:nvSpPr>
              <p:cNvPr id="9" name="Subtitle 2">
                <a:extLst>
                  <a:ext uri="{FF2B5EF4-FFF2-40B4-BE49-F238E27FC236}">
                    <a16:creationId xmlns:a16="http://schemas.microsoft.com/office/drawing/2014/main" id="{C3DCA642-1756-EB38-8819-F917D5D334D9}"/>
                  </a:ext>
                </a:extLst>
              </p:cNvPr>
              <p:cNvSpPr>
                <a:spLocks noGrp="1"/>
              </p:cNvSpPr>
              <p:nvPr>
                <p:ph type="subTitle" idx="1"/>
              </p:nvPr>
            </p:nvSpPr>
            <p:spPr>
              <a:xfrm>
                <a:off x="628651" y="1231900"/>
                <a:ext cx="5475952" cy="3200399"/>
              </a:xfrm>
            </p:spPr>
            <p:txBody>
              <a:bodyPr anchor="ctr"/>
              <a:lstStyle/>
              <a:p>
                <a:pPr marL="457200" indent="-457200">
                  <a:lnSpc>
                    <a:spcPct val="150000"/>
                  </a:lnSpc>
                  <a:buFont typeface="+mj-lt"/>
                  <a:buAutoNum type="arabicPeriod"/>
                </a:pPr>
                <a:r>
                  <a:rPr lang="en-US" sz="1800" b="1" dirty="0"/>
                  <a:t>Problem: </a:t>
                </a:r>
                <a:r>
                  <a:rPr lang="en-US" sz="1800" dirty="0"/>
                  <a:t>Investigate asymmetry in variables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r>
                  <a:rPr lang="en-US" sz="1800" dirty="0"/>
                  <a:t> given confounders </a:t>
                </a:r>
                <a14:m>
                  <m:oMath xmlns:m="http://schemas.openxmlformats.org/officeDocument/2006/math">
                    <m:r>
                      <a:rPr lang="en-US" sz="1800" b="1" i="1" smtClean="0">
                        <a:latin typeface="Cambria Math" panose="02040503050406030204" pitchFamily="18" charset="0"/>
                      </a:rPr>
                      <m:t>𝒁</m:t>
                    </m:r>
                  </m:oMath>
                </a14:m>
                <a:r>
                  <a:rPr lang="en-US" sz="1800" dirty="0"/>
                  <a:t>.</a:t>
                </a:r>
              </a:p>
              <a:p>
                <a:pPr marL="457200" indent="-457200">
                  <a:lnSpc>
                    <a:spcPct val="150000"/>
                  </a:lnSpc>
                  <a:buFont typeface="+mj-lt"/>
                  <a:buAutoNum type="arabicPeriod"/>
                </a:pPr>
                <a:r>
                  <a:rPr lang="en-US" sz="1800" dirty="0"/>
                  <a:t>Motivated by Shannon’s seminal work on entropy.</a:t>
                </a:r>
              </a:p>
              <a:p>
                <a:pPr marL="457200" indent="-457200">
                  <a:lnSpc>
                    <a:spcPct val="150000"/>
                  </a:lnSpc>
                  <a:buFont typeface="+mj-lt"/>
                  <a:buAutoNum type="arabicPeriod"/>
                </a:pPr>
                <a:r>
                  <a:rPr lang="en-US" sz="1800" dirty="0"/>
                  <a:t>Data-splitting and cross-fitting inference technique.</a:t>
                </a:r>
              </a:p>
            </p:txBody>
          </p:sp>
        </mc:Choice>
        <mc:Fallback xmlns="">
          <p:sp>
            <p:nvSpPr>
              <p:cNvPr id="9" name="Subtitle 2">
                <a:extLst>
                  <a:ext uri="{FF2B5EF4-FFF2-40B4-BE49-F238E27FC236}">
                    <a16:creationId xmlns:a16="http://schemas.microsoft.com/office/drawing/2014/main" id="{C3DCA642-1756-EB38-8819-F917D5D334D9}"/>
                  </a:ext>
                </a:extLst>
              </p:cNvPr>
              <p:cNvSpPr>
                <a:spLocks noGrp="1" noRot="1" noChangeAspect="1" noMove="1" noResize="1" noEditPoints="1" noAdjustHandles="1" noChangeArrowheads="1" noChangeShapeType="1" noTextEdit="1"/>
              </p:cNvSpPr>
              <p:nvPr>
                <p:ph type="subTitle" idx="1"/>
              </p:nvPr>
            </p:nvSpPr>
            <p:spPr>
              <a:xfrm>
                <a:off x="628651" y="1231900"/>
                <a:ext cx="5475952" cy="3200399"/>
              </a:xfrm>
              <a:blipFill>
                <a:blip r:embed="rId2"/>
                <a:stretch>
                  <a:fillRect l="-92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9AA836A1-9525-42C1-5920-41342A023331}"/>
              </a:ext>
            </a:extLst>
          </p:cNvPr>
          <p:cNvGrpSpPr/>
          <p:nvPr/>
        </p:nvGrpSpPr>
        <p:grpSpPr>
          <a:xfrm>
            <a:off x="6477298" y="931041"/>
            <a:ext cx="1845487" cy="1577892"/>
            <a:chOff x="6761302" y="2571750"/>
            <a:chExt cx="1845487" cy="1577892"/>
          </a:xfrm>
        </p:grpSpPr>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92D73C76-2ED9-DB86-8F6D-14AB86D8C79C}"/>
                    </a:ext>
                  </a:extLst>
                </p:cNvPr>
                <p:cNvSpPr>
                  <a:spLocks noChangeAspect="1"/>
                </p:cNvSpPr>
                <p:nvPr/>
              </p:nvSpPr>
              <p:spPr>
                <a:xfrm>
                  <a:off x="6761302" y="3517899"/>
                  <a:ext cx="548640" cy="54864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11" name="Oval 10">
                  <a:extLst>
                    <a:ext uri="{FF2B5EF4-FFF2-40B4-BE49-F238E27FC236}">
                      <a16:creationId xmlns:a16="http://schemas.microsoft.com/office/drawing/2014/main" id="{92D73C76-2ED9-DB86-8F6D-14AB86D8C79C}"/>
                    </a:ext>
                  </a:extLst>
                </p:cNvPr>
                <p:cNvSpPr>
                  <a:spLocks noRot="1" noChangeAspect="1" noMove="1" noResize="1" noEditPoints="1" noAdjustHandles="1" noChangeArrowheads="1" noChangeShapeType="1" noTextEdit="1"/>
                </p:cNvSpPr>
                <p:nvPr/>
              </p:nvSpPr>
              <p:spPr>
                <a:xfrm>
                  <a:off x="6761302" y="3517899"/>
                  <a:ext cx="548640" cy="54864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B4A17342-D6DF-03A7-CD9D-87C2687C0930}"/>
                    </a:ext>
                  </a:extLst>
                </p:cNvPr>
                <p:cNvSpPr>
                  <a:spLocks noChangeAspect="1"/>
                </p:cNvSpPr>
                <p:nvPr/>
              </p:nvSpPr>
              <p:spPr>
                <a:xfrm>
                  <a:off x="8058149" y="3517899"/>
                  <a:ext cx="548640" cy="5486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13" name="Oval 12">
                  <a:extLst>
                    <a:ext uri="{FF2B5EF4-FFF2-40B4-BE49-F238E27FC236}">
                      <a16:creationId xmlns:a16="http://schemas.microsoft.com/office/drawing/2014/main" id="{B4A17342-D6DF-03A7-CD9D-87C2687C0930}"/>
                    </a:ext>
                  </a:extLst>
                </p:cNvPr>
                <p:cNvSpPr>
                  <a:spLocks noRot="1" noChangeAspect="1" noMove="1" noResize="1" noEditPoints="1" noAdjustHandles="1" noChangeArrowheads="1" noChangeShapeType="1" noTextEdit="1"/>
                </p:cNvSpPr>
                <p:nvPr/>
              </p:nvSpPr>
              <p:spPr>
                <a:xfrm>
                  <a:off x="8058149" y="3517899"/>
                  <a:ext cx="548640" cy="54864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D9ECC5D-E75A-08B4-0F26-A5AAEEEB2D0E}"/>
                    </a:ext>
                  </a:extLst>
                </p:cNvPr>
                <p:cNvSpPr>
                  <a:spLocks noChangeAspect="1"/>
                </p:cNvSpPr>
                <p:nvPr/>
              </p:nvSpPr>
              <p:spPr>
                <a:xfrm>
                  <a:off x="7411136" y="2571750"/>
                  <a:ext cx="548640" cy="54864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𝒁</m:t>
                        </m:r>
                      </m:oMath>
                    </m:oMathPara>
                  </a14:m>
                  <a:endParaRPr lang="en-US" b="1" dirty="0"/>
                </a:p>
              </p:txBody>
            </p:sp>
          </mc:Choice>
          <mc:Fallback xmlns="">
            <p:sp>
              <p:nvSpPr>
                <p:cNvPr id="14" name="Oval 13">
                  <a:extLst>
                    <a:ext uri="{FF2B5EF4-FFF2-40B4-BE49-F238E27FC236}">
                      <a16:creationId xmlns:a16="http://schemas.microsoft.com/office/drawing/2014/main" id="{DD9ECC5D-E75A-08B4-0F26-A5AAEEEB2D0E}"/>
                    </a:ext>
                  </a:extLst>
                </p:cNvPr>
                <p:cNvSpPr>
                  <a:spLocks noRot="1" noChangeAspect="1" noMove="1" noResize="1" noEditPoints="1" noAdjustHandles="1" noChangeArrowheads="1" noChangeShapeType="1" noTextEdit="1"/>
                </p:cNvSpPr>
                <p:nvPr/>
              </p:nvSpPr>
              <p:spPr>
                <a:xfrm>
                  <a:off x="7411136" y="2571750"/>
                  <a:ext cx="548640" cy="548640"/>
                </a:xfrm>
                <a:prstGeom prst="ellipse">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ABB8C4-8105-31DE-B9A1-069249E5E59A}"/>
                </a:ext>
              </a:extLst>
            </p:cNvPr>
            <p:cNvCxnSpPr>
              <a:cxnSpLocks/>
              <a:stCxn id="11" idx="6"/>
              <a:endCxn id="13" idx="2"/>
            </p:cNvCxnSpPr>
            <p:nvPr/>
          </p:nvCxnSpPr>
          <p:spPr>
            <a:xfrm>
              <a:off x="7309942" y="3792219"/>
              <a:ext cx="7482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BBAB7E-3378-9654-FC40-1DEEE5E626D8}"/>
                </a:ext>
              </a:extLst>
            </p:cNvPr>
            <p:cNvCxnSpPr>
              <a:stCxn id="14" idx="3"/>
              <a:endCxn id="11" idx="0"/>
            </p:cNvCxnSpPr>
            <p:nvPr/>
          </p:nvCxnSpPr>
          <p:spPr>
            <a:xfrm flipH="1">
              <a:off x="7035622" y="3040044"/>
              <a:ext cx="455860"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6F0354-3CAF-0131-E1A7-1F3BC9E15AD5}"/>
                </a:ext>
              </a:extLst>
            </p:cNvPr>
            <p:cNvCxnSpPr>
              <a:stCxn id="14" idx="5"/>
              <a:endCxn id="13" idx="0"/>
            </p:cNvCxnSpPr>
            <p:nvPr/>
          </p:nvCxnSpPr>
          <p:spPr>
            <a:xfrm>
              <a:off x="7879430" y="3040044"/>
              <a:ext cx="453039"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D606A0-CECC-2B6D-6153-A26287BDF32D}"/>
                    </a:ext>
                  </a:extLst>
                </p:cNvPr>
                <p:cNvSpPr txBox="1"/>
                <p:nvPr/>
              </p:nvSpPr>
              <p:spPr>
                <a:xfrm>
                  <a:off x="7173039" y="3841865"/>
                  <a:ext cx="10220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0" i="1" smtClean="0">
                                <a:latin typeface="Cambria Math" panose="02040503050406030204" pitchFamily="18" charset="0"/>
                              </a:rPr>
                            </m:ctrlPr>
                          </m:dPr>
                          <m:e>
                            <m:r>
                              <a:rPr lang="en-US" sz="1400" i="1" smtClean="0">
                                <a:latin typeface="Cambria Math" panose="02040503050406030204" pitchFamily="18" charset="0"/>
                              </a:rPr>
                              <m:t>𝑋</m:t>
                            </m:r>
                            <m:r>
                              <a:rPr lang="en-US" sz="1400" i="1" smtClean="0">
                                <a:latin typeface="Cambria Math" panose="02040503050406030204" pitchFamily="18" charset="0"/>
                              </a:rPr>
                              <m:t>→</m:t>
                            </m:r>
                            <m:r>
                              <a:rPr lang="en-US" sz="1400" i="1" smtClean="0">
                                <a:latin typeface="Cambria Math" panose="02040503050406030204" pitchFamily="18" charset="0"/>
                              </a:rPr>
                              <m:t>𝑌</m:t>
                            </m:r>
                          </m:e>
                        </m:d>
                        <m:r>
                          <a:rPr lang="en-US" sz="1400" b="0" i="1" smtClean="0">
                            <a:latin typeface="Cambria Math" panose="02040503050406030204" pitchFamily="18" charset="0"/>
                          </a:rPr>
                          <m:t>|</m:t>
                        </m:r>
                        <m:r>
                          <a:rPr lang="en-US" sz="1400" b="1" i="1" smtClean="0">
                            <a:latin typeface="Cambria Math" panose="02040503050406030204" pitchFamily="18" charset="0"/>
                          </a:rPr>
                          <m:t>𝒁</m:t>
                        </m:r>
                      </m:oMath>
                    </m:oMathPara>
                  </a14:m>
                  <a:endParaRPr lang="en-US" b="1" dirty="0"/>
                </a:p>
              </p:txBody>
            </p:sp>
          </mc:Choice>
          <mc:Fallback xmlns="">
            <p:sp>
              <p:nvSpPr>
                <p:cNvPr id="22" name="TextBox 21">
                  <a:extLst>
                    <a:ext uri="{FF2B5EF4-FFF2-40B4-BE49-F238E27FC236}">
                      <a16:creationId xmlns:a16="http://schemas.microsoft.com/office/drawing/2014/main" id="{B3D606A0-CECC-2B6D-6153-A26287BDF32D}"/>
                    </a:ext>
                  </a:extLst>
                </p:cNvPr>
                <p:cNvSpPr txBox="1">
                  <a:spLocks noRot="1" noChangeAspect="1" noMove="1" noResize="1" noEditPoints="1" noAdjustHandles="1" noChangeArrowheads="1" noChangeShapeType="1" noTextEdit="1"/>
                </p:cNvSpPr>
                <p:nvPr/>
              </p:nvSpPr>
              <p:spPr>
                <a:xfrm>
                  <a:off x="7173039" y="3841865"/>
                  <a:ext cx="1022011" cy="307777"/>
                </a:xfrm>
                <a:prstGeom prst="rect">
                  <a:avLst/>
                </a:prstGeom>
                <a:blipFill>
                  <a:blip r:embed="rId6"/>
                  <a:stretch>
                    <a:fillRect b="-8000"/>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1CB38B61-D082-E315-278B-EFEE1819FEF4}"/>
              </a:ext>
            </a:extLst>
          </p:cNvPr>
          <p:cNvGrpSpPr/>
          <p:nvPr/>
        </p:nvGrpSpPr>
        <p:grpSpPr>
          <a:xfrm>
            <a:off x="6477296" y="2854407"/>
            <a:ext cx="1845487" cy="1577892"/>
            <a:chOff x="6761302" y="790122"/>
            <a:chExt cx="1845487" cy="1577892"/>
          </a:xfrm>
        </p:grpSpPr>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3ED80A3-02CD-4574-6D5F-B5D51DE739C2}"/>
                    </a:ext>
                  </a:extLst>
                </p:cNvPr>
                <p:cNvSpPr>
                  <a:spLocks noChangeAspect="1"/>
                </p:cNvSpPr>
                <p:nvPr/>
              </p:nvSpPr>
              <p:spPr>
                <a:xfrm>
                  <a:off x="6761302" y="1736271"/>
                  <a:ext cx="548640" cy="54864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23" name="Oval 22">
                  <a:extLst>
                    <a:ext uri="{FF2B5EF4-FFF2-40B4-BE49-F238E27FC236}">
                      <a16:creationId xmlns:a16="http://schemas.microsoft.com/office/drawing/2014/main" id="{03ED80A3-02CD-4574-6D5F-B5D51DE739C2}"/>
                    </a:ext>
                  </a:extLst>
                </p:cNvPr>
                <p:cNvSpPr>
                  <a:spLocks noRot="1" noChangeAspect="1" noMove="1" noResize="1" noEditPoints="1" noAdjustHandles="1" noChangeArrowheads="1" noChangeShapeType="1" noTextEdit="1"/>
                </p:cNvSpPr>
                <p:nvPr/>
              </p:nvSpPr>
              <p:spPr>
                <a:xfrm>
                  <a:off x="6761302" y="1736271"/>
                  <a:ext cx="548640" cy="548640"/>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773ACC45-4A42-FE9E-8659-02D9F2AE5352}"/>
                    </a:ext>
                  </a:extLst>
                </p:cNvPr>
                <p:cNvSpPr>
                  <a:spLocks noChangeAspect="1"/>
                </p:cNvSpPr>
                <p:nvPr/>
              </p:nvSpPr>
              <p:spPr>
                <a:xfrm>
                  <a:off x="8058149" y="1736271"/>
                  <a:ext cx="548640" cy="5486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24" name="Oval 23">
                  <a:extLst>
                    <a:ext uri="{FF2B5EF4-FFF2-40B4-BE49-F238E27FC236}">
                      <a16:creationId xmlns:a16="http://schemas.microsoft.com/office/drawing/2014/main" id="{773ACC45-4A42-FE9E-8659-02D9F2AE5352}"/>
                    </a:ext>
                  </a:extLst>
                </p:cNvPr>
                <p:cNvSpPr>
                  <a:spLocks noRot="1" noChangeAspect="1" noMove="1" noResize="1" noEditPoints="1" noAdjustHandles="1" noChangeArrowheads="1" noChangeShapeType="1" noTextEdit="1"/>
                </p:cNvSpPr>
                <p:nvPr/>
              </p:nvSpPr>
              <p:spPr>
                <a:xfrm>
                  <a:off x="8058149" y="1736271"/>
                  <a:ext cx="548640" cy="548640"/>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CA89F324-6B45-FBDB-A9A3-9AE7FCDD74A2}"/>
                    </a:ext>
                  </a:extLst>
                </p:cNvPr>
                <p:cNvSpPr>
                  <a:spLocks noChangeAspect="1"/>
                </p:cNvSpPr>
                <p:nvPr/>
              </p:nvSpPr>
              <p:spPr>
                <a:xfrm>
                  <a:off x="7411136" y="790122"/>
                  <a:ext cx="548640" cy="54864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𝒁</m:t>
                        </m:r>
                      </m:oMath>
                    </m:oMathPara>
                  </a14:m>
                  <a:endParaRPr lang="en-US" b="1" dirty="0"/>
                </a:p>
              </p:txBody>
            </p:sp>
          </mc:Choice>
          <mc:Fallback xmlns="">
            <p:sp>
              <p:nvSpPr>
                <p:cNvPr id="25" name="Oval 24">
                  <a:extLst>
                    <a:ext uri="{FF2B5EF4-FFF2-40B4-BE49-F238E27FC236}">
                      <a16:creationId xmlns:a16="http://schemas.microsoft.com/office/drawing/2014/main" id="{CA89F324-6B45-FBDB-A9A3-9AE7FCDD74A2}"/>
                    </a:ext>
                  </a:extLst>
                </p:cNvPr>
                <p:cNvSpPr>
                  <a:spLocks noRot="1" noChangeAspect="1" noMove="1" noResize="1" noEditPoints="1" noAdjustHandles="1" noChangeArrowheads="1" noChangeShapeType="1" noTextEdit="1"/>
                </p:cNvSpPr>
                <p:nvPr/>
              </p:nvSpPr>
              <p:spPr>
                <a:xfrm>
                  <a:off x="7411136" y="790122"/>
                  <a:ext cx="548640" cy="548640"/>
                </a:xfrm>
                <a:prstGeom prst="ellipse">
                  <a:avLst/>
                </a:prstGeom>
                <a:blipFill>
                  <a:blip r:embed="rId9"/>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54F997C-0C69-DF41-B65E-C9B82CFE16D4}"/>
                </a:ext>
              </a:extLst>
            </p:cNvPr>
            <p:cNvCxnSpPr>
              <a:stCxn id="25" idx="3"/>
              <a:endCxn id="23" idx="0"/>
            </p:cNvCxnSpPr>
            <p:nvPr/>
          </p:nvCxnSpPr>
          <p:spPr>
            <a:xfrm flipH="1">
              <a:off x="7035622" y="1258416"/>
              <a:ext cx="455860"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A488B94-8705-9F9C-5232-158CFDDCD0B3}"/>
                </a:ext>
              </a:extLst>
            </p:cNvPr>
            <p:cNvCxnSpPr>
              <a:stCxn id="25" idx="5"/>
              <a:endCxn id="24" idx="0"/>
            </p:cNvCxnSpPr>
            <p:nvPr/>
          </p:nvCxnSpPr>
          <p:spPr>
            <a:xfrm>
              <a:off x="7879430" y="1258416"/>
              <a:ext cx="453039"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15A0BF9-BAC6-095F-4FD2-739C7A34F312}"/>
                    </a:ext>
                  </a:extLst>
                </p:cNvPr>
                <p:cNvSpPr txBox="1"/>
                <p:nvPr/>
              </p:nvSpPr>
              <p:spPr>
                <a:xfrm>
                  <a:off x="7173039" y="2060237"/>
                  <a:ext cx="102566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r>
                              <a:rPr lang="en-US" sz="1400" i="1" smtClean="0">
                                <a:latin typeface="Cambria Math" panose="02040503050406030204" pitchFamily="18" charset="0"/>
                              </a:rPr>
                              <m:t>→</m:t>
                            </m:r>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1" i="1" smtClean="0">
                            <a:latin typeface="Cambria Math" panose="02040503050406030204" pitchFamily="18" charset="0"/>
                          </a:rPr>
                          <m:t>𝒁</m:t>
                        </m:r>
                      </m:oMath>
                    </m:oMathPara>
                  </a14:m>
                  <a:endParaRPr lang="en-US" b="1" dirty="0"/>
                </a:p>
              </p:txBody>
            </p:sp>
          </mc:Choice>
          <mc:Fallback xmlns="">
            <p:sp>
              <p:nvSpPr>
                <p:cNvPr id="28" name="TextBox 27">
                  <a:extLst>
                    <a:ext uri="{FF2B5EF4-FFF2-40B4-BE49-F238E27FC236}">
                      <a16:creationId xmlns:a16="http://schemas.microsoft.com/office/drawing/2014/main" id="{815A0BF9-BAC6-095F-4FD2-739C7A34F312}"/>
                    </a:ext>
                  </a:extLst>
                </p:cNvPr>
                <p:cNvSpPr txBox="1">
                  <a:spLocks noRot="1" noChangeAspect="1" noMove="1" noResize="1" noEditPoints="1" noAdjustHandles="1" noChangeArrowheads="1" noChangeShapeType="1" noTextEdit="1"/>
                </p:cNvSpPr>
                <p:nvPr/>
              </p:nvSpPr>
              <p:spPr>
                <a:xfrm>
                  <a:off x="7173039" y="2060237"/>
                  <a:ext cx="1025665" cy="307777"/>
                </a:xfrm>
                <a:prstGeom prst="rect">
                  <a:avLst/>
                </a:prstGeom>
                <a:blipFill>
                  <a:blip r:embed="rId10"/>
                  <a:stretch>
                    <a:fillRect b="-800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C1F2D635-CC9A-037A-B80D-46793CCEF769}"/>
                </a:ext>
              </a:extLst>
            </p:cNvPr>
            <p:cNvCxnSpPr>
              <a:cxnSpLocks/>
              <a:stCxn id="24" idx="2"/>
              <a:endCxn id="23" idx="6"/>
            </p:cNvCxnSpPr>
            <p:nvPr/>
          </p:nvCxnSpPr>
          <p:spPr>
            <a:xfrm flipH="1">
              <a:off x="7309942" y="2010591"/>
              <a:ext cx="7482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086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Asymmetry in DNAm and BP.</a:t>
            </a:r>
            <a:endParaRPr lang="en-US" sz="4000" i="1" dirty="0"/>
          </a:p>
        </p:txBody>
      </p:sp>
      <p:sp>
        <p:nvSpPr>
          <p:cNvPr id="4" name="Oval 3">
            <a:extLst>
              <a:ext uri="{FF2B5EF4-FFF2-40B4-BE49-F238E27FC236}">
                <a16:creationId xmlns:a16="http://schemas.microsoft.com/office/drawing/2014/main" id="{253C83B6-25D4-01A8-F0B0-A8451021B349}"/>
              </a:ext>
            </a:extLst>
          </p:cNvPr>
          <p:cNvSpPr/>
          <p:nvPr/>
        </p:nvSpPr>
        <p:spPr>
          <a:xfrm>
            <a:off x="351131" y="1565453"/>
            <a:ext cx="731520" cy="73152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a:t>
            </a:r>
          </a:p>
        </p:txBody>
      </p:sp>
      <p:sp>
        <p:nvSpPr>
          <p:cNvPr id="5" name="Oval 4">
            <a:extLst>
              <a:ext uri="{FF2B5EF4-FFF2-40B4-BE49-F238E27FC236}">
                <a16:creationId xmlns:a16="http://schemas.microsoft.com/office/drawing/2014/main" id="{C8483C8D-DC4D-97ED-11EF-7109B272EB99}"/>
              </a:ext>
            </a:extLst>
          </p:cNvPr>
          <p:cNvSpPr/>
          <p:nvPr/>
        </p:nvSpPr>
        <p:spPr>
          <a:xfrm>
            <a:off x="351131" y="3297936"/>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1" y="1991563"/>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8" name="Straight Arrow Connector 7">
            <a:extLst>
              <a:ext uri="{FF2B5EF4-FFF2-40B4-BE49-F238E27FC236}">
                <a16:creationId xmlns:a16="http://schemas.microsoft.com/office/drawing/2014/main" id="{CD59A270-A762-8536-E13D-9BDEDE974C24}"/>
              </a:ext>
            </a:extLst>
          </p:cNvPr>
          <p:cNvCxnSpPr>
            <a:stCxn id="4" idx="4"/>
            <a:endCxn id="5" idx="0"/>
          </p:cNvCxnSpPr>
          <p:nvPr/>
        </p:nvCxnSpPr>
        <p:spPr>
          <a:xfrm>
            <a:off x="716891" y="2296973"/>
            <a:ext cx="0" cy="100096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97606D-67E8-2640-7528-56582AD83929}"/>
              </a:ext>
            </a:extLst>
          </p:cNvPr>
          <p:cNvCxnSpPr>
            <a:stCxn id="6" idx="2"/>
          </p:cNvCxnSpPr>
          <p:nvPr/>
        </p:nvCxnSpPr>
        <p:spPr>
          <a:xfrm flipH="1">
            <a:off x="716891" y="2357323"/>
            <a:ext cx="1097280" cy="361492"/>
          </a:xfrm>
          <a:prstGeom prst="straightConnector1">
            <a:avLst/>
          </a:prstGeom>
          <a:ln w="12700">
            <a:solidFill>
              <a:schemeClr val="tx1"/>
            </a:solidFill>
            <a:tailEnd type="ova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BF10364-D608-66A8-249A-5D5AB447CB4F}"/>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mc:AlternateContent xmlns:mc="http://schemas.openxmlformats.org/markup-compatibility/2006" xmlns:a14="http://schemas.microsoft.com/office/drawing/2010/main">
        <mc:Choice Requires="a14">
          <p:sp>
            <p:nvSpPr>
              <p:cNvPr id="17" name="Subtitle 2">
                <a:extLst>
                  <a:ext uri="{FF2B5EF4-FFF2-40B4-BE49-F238E27FC236}">
                    <a16:creationId xmlns:a16="http://schemas.microsoft.com/office/drawing/2014/main" id="{796BF51D-B718-5DCB-14C2-B907C2995506}"/>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t>Epigenetics and cardiovascular function such as blood pressure (BP) are closely related (</a:t>
                </a:r>
                <a:r>
                  <a:rPr lang="en-US" sz="1800" i="1" dirty="0"/>
                  <a:t>Shi et al, 2022</a:t>
                </a:r>
                <a:r>
                  <a:rPr lang="en-US" sz="1800" dirty="0"/>
                  <a:t>).</a:t>
                </a:r>
              </a:p>
              <a:p>
                <a:pPr marL="457200" indent="-457200">
                  <a:lnSpc>
                    <a:spcPct val="100000"/>
                  </a:lnSpc>
                  <a:spcAft>
                    <a:spcPts val="1000"/>
                  </a:spcAft>
                  <a:buFont typeface="+mj-lt"/>
                  <a:buAutoNum type="arabicPeriod"/>
                </a:pPr>
                <a:r>
                  <a:rPr lang="en-US" sz="1800" dirty="0">
                    <a:solidFill>
                      <a:schemeClr val="bg1"/>
                    </a:solidFill>
                  </a:rPr>
                  <a:t>Aim: confirm if (I) </a:t>
                </a:r>
                <a:r>
                  <a:rPr lang="en-US" sz="1800" b="1" i="1" dirty="0">
                    <a:solidFill>
                      <a:schemeClr val="bg1"/>
                    </a:solidFill>
                  </a:rPr>
                  <a:t>DNAm </a:t>
                </a:r>
                <a14:m>
                  <m:oMath xmlns:m="http://schemas.openxmlformats.org/officeDocument/2006/math">
                    <m:r>
                      <a:rPr lang="en-US" sz="1800" b="1" i="1" smtClean="0">
                        <a:solidFill>
                          <a:schemeClr val="bg1"/>
                        </a:solidFill>
                        <a:latin typeface="Cambria Math" panose="02040503050406030204" pitchFamily="18" charset="0"/>
                      </a:rPr>
                      <m:t>→</m:t>
                    </m:r>
                  </m:oMath>
                </a14:m>
                <a:r>
                  <a:rPr lang="en-US" sz="1800" b="1" i="1" dirty="0">
                    <a:solidFill>
                      <a:schemeClr val="bg1"/>
                    </a:solidFill>
                  </a:rPr>
                  <a:t> BP</a:t>
                </a:r>
                <a:r>
                  <a:rPr lang="en-US" sz="1800" i="1" dirty="0">
                    <a:solidFill>
                      <a:schemeClr val="bg1"/>
                    </a:solidFill>
                  </a:rPr>
                  <a:t> </a:t>
                </a:r>
                <a:r>
                  <a:rPr lang="en-US" sz="1800" dirty="0">
                    <a:solidFill>
                      <a:schemeClr val="bg1"/>
                    </a:solidFill>
                  </a:rPr>
                  <a:t>or (II) </a:t>
                </a:r>
                <a:r>
                  <a:rPr lang="en-US" sz="1800" b="1" i="1" dirty="0">
                    <a:solidFill>
                      <a:schemeClr val="bg1"/>
                    </a:solidFill>
                  </a:rPr>
                  <a:t>BP </a:t>
                </a:r>
                <a14:m>
                  <m:oMath xmlns:m="http://schemas.openxmlformats.org/officeDocument/2006/math">
                    <m:r>
                      <a:rPr lang="en-US" sz="1800" b="1" i="1">
                        <a:solidFill>
                          <a:schemeClr val="bg1"/>
                        </a:solidFill>
                        <a:latin typeface="Cambria Math" panose="02040503050406030204" pitchFamily="18" charset="0"/>
                      </a:rPr>
                      <m:t>→</m:t>
                    </m:r>
                  </m:oMath>
                </a14:m>
                <a:r>
                  <a:rPr lang="en-US" sz="1800" b="1" i="1" dirty="0">
                    <a:solidFill>
                      <a:schemeClr val="bg1"/>
                    </a:solidFill>
                  </a:rPr>
                  <a:t> DNAm</a:t>
                </a:r>
                <a:r>
                  <a:rPr lang="en-US" sz="1800" i="1" dirty="0">
                    <a:solidFill>
                      <a:schemeClr val="bg1"/>
                    </a:solidFill>
                  </a:rPr>
                  <a:t>.</a:t>
                </a:r>
                <a:endParaRPr lang="en-US" sz="1800" dirty="0">
                  <a:solidFill>
                    <a:schemeClr val="bg1"/>
                  </a:solidFill>
                </a:endParaRPr>
              </a:p>
            </p:txBody>
          </p:sp>
        </mc:Choice>
        <mc:Fallback xmlns="">
          <p:sp>
            <p:nvSpPr>
              <p:cNvPr id="17" name="Subtitle 2">
                <a:extLst>
                  <a:ext uri="{FF2B5EF4-FFF2-40B4-BE49-F238E27FC236}">
                    <a16:creationId xmlns:a16="http://schemas.microsoft.com/office/drawing/2014/main" id="{796BF51D-B718-5DCB-14C2-B907C2995506}"/>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2"/>
                <a:stretch>
                  <a:fillRect l="-862" r="-1293"/>
                </a:stretch>
              </a:blipFill>
            </p:spPr>
            <p:txBody>
              <a:bodyPr/>
              <a:lstStyle/>
              <a:p>
                <a:r>
                  <a:rPr lang="en-US">
                    <a:noFill/>
                  </a:rPr>
                  <a:t> </a:t>
                </a:r>
              </a:p>
            </p:txBody>
          </p:sp>
        </mc:Fallback>
      </mc:AlternateContent>
    </p:spTree>
    <p:extLst>
      <p:ext uri="{BB962C8B-B14F-4D97-AF65-F5344CB8AC3E}">
        <p14:creationId xmlns:p14="http://schemas.microsoft.com/office/powerpoint/2010/main" val="4222625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Does </a:t>
                </a:r>
                <a:r>
                  <a:rPr lang="en-US" sz="4000" i="1" dirty="0"/>
                  <a:t>DNAm </a:t>
                </a:r>
                <a14:m>
                  <m:oMath xmlns:m="http://schemas.openxmlformats.org/officeDocument/2006/math">
                    <m:r>
                      <a:rPr lang="en-US" sz="4000" b="1" i="1" smtClean="0">
                        <a:latin typeface="Cambria Math" panose="02040503050406030204" pitchFamily="18" charset="0"/>
                      </a:rPr>
                      <m:t>→</m:t>
                    </m:r>
                  </m:oMath>
                </a14:m>
                <a:r>
                  <a:rPr lang="en-US" sz="4000" i="1" dirty="0"/>
                  <a:t> BP </a:t>
                </a:r>
                <a:r>
                  <a:rPr lang="en-US" sz="4000" dirty="0"/>
                  <a:t>or </a:t>
                </a:r>
                <a:r>
                  <a:rPr lang="en-US" sz="4000" i="1" dirty="0"/>
                  <a:t>BP </a:t>
                </a:r>
                <a14:m>
                  <m:oMath xmlns:m="http://schemas.openxmlformats.org/officeDocument/2006/math">
                    <m:r>
                      <a:rPr lang="en-US" sz="4000" i="1">
                        <a:latin typeface="Cambria Math" panose="02040503050406030204" pitchFamily="18" charset="0"/>
                      </a:rPr>
                      <m:t>→</m:t>
                    </m:r>
                  </m:oMath>
                </a14:m>
                <a:r>
                  <a:rPr lang="en-US" sz="4000" i="1" dirty="0"/>
                  <a:t> DNAm</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t>Epigenetics and cardiovascular function such as blood pressure (BP) are closely related (</a:t>
                </a:r>
                <a:r>
                  <a:rPr lang="en-US" sz="1800" i="1" dirty="0"/>
                  <a:t>Shi et al, 2022</a:t>
                </a:r>
                <a:r>
                  <a:rPr lang="en-US" sz="1800" dirty="0"/>
                  <a:t>).</a:t>
                </a:r>
              </a:p>
              <a:p>
                <a:pPr marL="457200" indent="-457200">
                  <a:lnSpc>
                    <a:spcPct val="100000"/>
                  </a:lnSpc>
                  <a:spcAft>
                    <a:spcPts val="1000"/>
                  </a:spcAft>
                  <a:buFont typeface="+mj-lt"/>
                  <a:buAutoNum type="arabicPeriod"/>
                </a:pPr>
                <a:r>
                  <a:rPr lang="en-US" sz="1800" dirty="0"/>
                  <a:t>Confirm if (I) </a:t>
                </a:r>
                <a:r>
                  <a:rPr lang="en-US" sz="1800" b="1" i="1" dirty="0">
                    <a:solidFill>
                      <a:srgbClr val="00B050"/>
                    </a:solidFill>
                  </a:rPr>
                  <a:t>DNAm </a:t>
                </a:r>
                <a14:m>
                  <m:oMath xmlns:m="http://schemas.openxmlformats.org/officeDocument/2006/math">
                    <m:r>
                      <a:rPr lang="en-US" sz="1800" b="1" i="1" smtClean="0">
                        <a:solidFill>
                          <a:srgbClr val="00B050"/>
                        </a:solidFill>
                        <a:latin typeface="Cambria Math" panose="02040503050406030204" pitchFamily="18" charset="0"/>
                      </a:rPr>
                      <m:t>→</m:t>
                    </m:r>
                  </m:oMath>
                </a14:m>
                <a:r>
                  <a:rPr lang="en-US" sz="1800" b="1" i="1" dirty="0">
                    <a:solidFill>
                      <a:srgbClr val="00B050"/>
                    </a:solidFill>
                  </a:rPr>
                  <a:t> BP</a:t>
                </a:r>
                <a:r>
                  <a:rPr lang="en-US" sz="1800" i="1" dirty="0">
                    <a:solidFill>
                      <a:srgbClr val="00B050"/>
                    </a:solidFill>
                  </a:rPr>
                  <a:t> </a:t>
                </a:r>
                <a:r>
                  <a:rPr lang="en-US" sz="1800" dirty="0"/>
                  <a:t>or (II) </a:t>
                </a:r>
                <a:r>
                  <a:rPr lang="en-US" sz="1800" b="1" i="1" dirty="0">
                    <a:solidFill>
                      <a:srgbClr val="0070C0"/>
                    </a:solidFill>
                  </a:rPr>
                  <a:t>BP </a:t>
                </a:r>
                <a14:m>
                  <m:oMath xmlns:m="http://schemas.openxmlformats.org/officeDocument/2006/math">
                    <m:r>
                      <a:rPr lang="en-US" sz="1800" b="1" i="1">
                        <a:solidFill>
                          <a:srgbClr val="0070C0"/>
                        </a:solidFill>
                        <a:latin typeface="Cambria Math" panose="02040503050406030204" pitchFamily="18" charset="0"/>
                      </a:rPr>
                      <m:t>→</m:t>
                    </m:r>
                  </m:oMath>
                </a14:m>
                <a:r>
                  <a:rPr lang="en-US" sz="1800" b="1" i="1" dirty="0">
                    <a:solidFill>
                      <a:srgbClr val="0070C0"/>
                    </a:solidFill>
                  </a:rPr>
                  <a:t> DNAm</a:t>
                </a:r>
                <a:r>
                  <a:rPr lang="en-US" sz="1800" i="1" dirty="0"/>
                  <a:t>?</a:t>
                </a:r>
                <a:endParaRPr lang="en-US" sz="1800"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3"/>
                <a:stretch>
                  <a:fillRect l="-862" r="-1293"/>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9E957F9-EE4F-AD27-470D-5D6332AF6691}"/>
              </a:ext>
            </a:extLst>
          </p:cNvPr>
          <p:cNvGrpSpPr/>
          <p:nvPr/>
        </p:nvGrpSpPr>
        <p:grpSpPr>
          <a:xfrm>
            <a:off x="351138" y="1813152"/>
            <a:ext cx="2194560" cy="2037893"/>
            <a:chOff x="351138" y="1735684"/>
            <a:chExt cx="2194560" cy="2037893"/>
          </a:xfrm>
        </p:grpSpPr>
        <p:sp>
          <p:nvSpPr>
            <p:cNvPr id="5" name="Oval 4">
              <a:extLst>
                <a:ext uri="{FF2B5EF4-FFF2-40B4-BE49-F238E27FC236}">
                  <a16:creationId xmlns:a16="http://schemas.microsoft.com/office/drawing/2014/main" id="{C8483C8D-DC4D-97ED-11EF-7109B272EB99}"/>
                </a:ext>
              </a:extLst>
            </p:cNvPr>
            <p:cNvSpPr/>
            <p:nvPr/>
          </p:nvSpPr>
          <p:spPr>
            <a:xfrm>
              <a:off x="351138" y="3042057"/>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8" y="1735684"/>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17" name="Elbow Connector 16">
              <a:extLst>
                <a:ext uri="{FF2B5EF4-FFF2-40B4-BE49-F238E27FC236}">
                  <a16:creationId xmlns:a16="http://schemas.microsoft.com/office/drawing/2014/main" id="{AB584AAD-73D2-CF5C-0CF2-71FA0EC94A69}"/>
                </a:ext>
              </a:extLst>
            </p:cNvPr>
            <p:cNvCxnSpPr>
              <a:stCxn id="6" idx="2"/>
              <a:endCxn id="5" idx="0"/>
            </p:cNvCxnSpPr>
            <p:nvPr/>
          </p:nvCxnSpPr>
          <p:spPr>
            <a:xfrm rot="10800000" flipV="1">
              <a:off x="716898" y="2101443"/>
              <a:ext cx="1097280" cy="940613"/>
            </a:xfrm>
            <a:prstGeom prst="bentConnector2">
              <a:avLst/>
            </a:prstGeom>
            <a:ln w="285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60E69C2-ABCE-2B07-1BA0-4DB891934E23}"/>
                </a:ext>
              </a:extLst>
            </p:cNvPr>
            <p:cNvCxnSpPr>
              <a:stCxn id="5" idx="6"/>
              <a:endCxn id="6" idx="4"/>
            </p:cNvCxnSpPr>
            <p:nvPr/>
          </p:nvCxnSpPr>
          <p:spPr>
            <a:xfrm flipV="1">
              <a:off x="1082658" y="2467204"/>
              <a:ext cx="1097280" cy="940613"/>
            </a:xfrm>
            <a:prstGeom prst="bentConnector2">
              <a:avLst/>
            </a:prstGeom>
            <a:ln w="28575">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674C37-4A7A-3B57-6A98-F0B5AE01F6C6}"/>
                </a:ext>
              </a:extLst>
            </p:cNvPr>
            <p:cNvSpPr txBox="1"/>
            <p:nvPr/>
          </p:nvSpPr>
          <p:spPr>
            <a:xfrm>
              <a:off x="712349" y="2101442"/>
              <a:ext cx="333746" cy="300082"/>
            </a:xfrm>
            <a:prstGeom prst="rect">
              <a:avLst/>
            </a:prstGeom>
            <a:noFill/>
          </p:spPr>
          <p:txBody>
            <a:bodyPr wrap="none" rtlCol="0">
              <a:spAutoFit/>
            </a:bodyPr>
            <a:lstStyle/>
            <a:p>
              <a:r>
                <a:rPr lang="en-US" dirty="0"/>
                <a:t>(I)</a:t>
              </a:r>
            </a:p>
          </p:txBody>
        </p:sp>
        <p:sp>
          <p:nvSpPr>
            <p:cNvPr id="21" name="TextBox 20">
              <a:extLst>
                <a:ext uri="{FF2B5EF4-FFF2-40B4-BE49-F238E27FC236}">
                  <a16:creationId xmlns:a16="http://schemas.microsoft.com/office/drawing/2014/main" id="{2BB27DEA-95C3-1464-DFA7-CAFAD5811CE7}"/>
                </a:ext>
              </a:extLst>
            </p:cNvPr>
            <p:cNvSpPr txBox="1"/>
            <p:nvPr/>
          </p:nvSpPr>
          <p:spPr>
            <a:xfrm>
              <a:off x="1797279" y="3107733"/>
              <a:ext cx="377026" cy="300082"/>
            </a:xfrm>
            <a:prstGeom prst="rect">
              <a:avLst/>
            </a:prstGeom>
            <a:noFill/>
          </p:spPr>
          <p:txBody>
            <a:bodyPr wrap="none" rtlCol="0">
              <a:spAutoFit/>
            </a:bodyPr>
            <a:lstStyle/>
            <a:p>
              <a:r>
                <a:rPr lang="en-US" dirty="0"/>
                <a:t>(II)</a:t>
              </a:r>
            </a:p>
          </p:txBody>
        </p:sp>
      </p:grpSp>
      <p:sp>
        <p:nvSpPr>
          <p:cNvPr id="24" name="TextBox 23">
            <a:extLst>
              <a:ext uri="{FF2B5EF4-FFF2-40B4-BE49-F238E27FC236}">
                <a16:creationId xmlns:a16="http://schemas.microsoft.com/office/drawing/2014/main" id="{FF689F67-12E6-0145-F5D9-04E467F7E7B4}"/>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p:spTree>
    <p:extLst>
      <p:ext uri="{BB962C8B-B14F-4D97-AF65-F5344CB8AC3E}">
        <p14:creationId xmlns:p14="http://schemas.microsoft.com/office/powerpoint/2010/main" val="3403257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Is there asymmetry in </a:t>
                </a:r>
                <a14:m>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𝑿</m:t>
                        </m:r>
                        <m:r>
                          <a:rPr lang="en-US" b="1" i="1" smtClean="0">
                            <a:latin typeface="Cambria Math" panose="02040503050406030204" pitchFamily="18" charset="0"/>
                          </a:rPr>
                          <m:t>, </m:t>
                        </m:r>
                        <m:r>
                          <a:rPr lang="en-US" b="1" i="1" smtClean="0">
                            <a:latin typeface="Cambria Math" panose="02040503050406030204" pitchFamily="18" charset="0"/>
                          </a:rPr>
                          <m:t>𝒀</m:t>
                        </m:r>
                      </m:e>
                    </m:d>
                    <m:r>
                      <a:rPr lang="en-US" b="1" i="1" smtClean="0">
                        <a:latin typeface="Cambria Math" panose="02040503050406030204" pitchFamily="18" charset="0"/>
                      </a:rPr>
                      <m:t>?</m:t>
                    </m:r>
                  </m:oMath>
                </a14:m>
                <a:endParaRPr lang="en-US" sz="4000" b="0" i="1" dirty="0"/>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342900" indent="-342900">
                  <a:spcAft>
                    <a:spcPts val="1000"/>
                  </a:spcAft>
                  <a:buFont typeface="+mj-lt"/>
                  <a:buAutoNum type="arabicPeriod"/>
                </a:pPr>
                <a:r>
                  <a:rPr lang="en-US" dirty="0"/>
                  <a:t>Start with simpler case of no confounders. </a:t>
                </a:r>
              </a:p>
              <a:p>
                <a:pPr marL="342900" indent="-342900">
                  <a:spcAft>
                    <a:spcPts val="1000"/>
                  </a:spcAft>
                  <a:buFont typeface="+mj-lt"/>
                  <a:buAutoNum type="arabicPeriod"/>
                </a:pPr>
                <a:r>
                  <a:rPr lang="en-US" dirty="0"/>
                  <a:t>Weak asymmetry framework for studying statistical asymmetries between two variables. </a:t>
                </a:r>
              </a:p>
              <a:p>
                <a:pPr lvl="1" algn="l">
                  <a:spcBef>
                    <a:spcPts val="1000"/>
                  </a:spcBef>
                  <a:spcAft>
                    <a:spcPts val="1000"/>
                  </a:spcAft>
                </a:pPr>
                <a:r>
                  <a:rPr lang="en-US" sz="1600" dirty="0"/>
                  <a:t>- Based on fundamental </a:t>
                </a:r>
                <a:r>
                  <a:rPr lang="en-US" sz="1600" b="1" dirty="0"/>
                  <a:t>entropy decomposition equation</a:t>
                </a:r>
                <a:r>
                  <a:rPr lang="en-US" sz="1600" dirty="0"/>
                  <a:t>.</a:t>
                </a:r>
              </a:p>
              <a:p>
                <a:pPr marL="342900" indent="-342900">
                  <a:spcAft>
                    <a:spcPts val="1000"/>
                  </a:spcAft>
                  <a:buFont typeface="+mj-lt"/>
                  <a:buAutoNum type="arabicPeriod"/>
                </a:pPr>
                <a:r>
                  <a:rPr lang="en-US" dirty="0"/>
                  <a:t>New information theory-based measure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𝒀</m:t>
                        </m:r>
                      </m:sub>
                    </m:sSub>
                  </m:oMath>
                </a14:m>
                <a:r>
                  <a:rPr lang="en-US" dirty="0"/>
                  <a:t> to quantify asymmetry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a:t>
                </a: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3"/>
                <a:stretch>
                  <a:fillRect l="-643" r="-482"/>
                </a:stretch>
              </a:blipFill>
            </p:spPr>
            <p:txBody>
              <a:bodyPr/>
              <a:lstStyle/>
              <a:p>
                <a:r>
                  <a:rPr lang="en-US">
                    <a:noFill/>
                  </a:rPr>
                  <a:t> </a:t>
                </a:r>
              </a:p>
            </p:txBody>
          </p:sp>
        </mc:Fallback>
      </mc:AlternateContent>
    </p:spTree>
    <p:extLst>
      <p:ext uri="{BB962C8B-B14F-4D97-AF65-F5344CB8AC3E}">
        <p14:creationId xmlns:p14="http://schemas.microsoft.com/office/powerpoint/2010/main" val="2058969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𝑿</m:t>
                          </m:r>
                        </m:e>
                        <m:e>
                          <m:r>
                            <a:rPr lang="en-US" b="1" i="1" smtClean="0">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0CB57-868F-137F-9FB8-98D5B11B9A3B}"/>
                  </a:ext>
                </a:extLst>
              </p:cNvPr>
              <p:cNvSpPr txBox="1"/>
              <p:nvPr/>
            </p:nvSpPr>
            <p:spPr>
              <a:xfrm>
                <a:off x="130414" y="2571750"/>
                <a:ext cx="2894454" cy="16004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b="0" dirty="0"/>
                  <a:t>Joint entropy measures total information in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oMath>
                </a14:m>
                <a:endParaRPr lang="en-US" sz="1400" b="0" dirty="0"/>
              </a:p>
              <a:p>
                <a:endParaRPr lang="en-US" sz="1400" b="0" i="1" dirty="0"/>
              </a:p>
              <a:p>
                <a:pP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𝑯</m:t>
                      </m:r>
                      <m:d>
                        <m:dPr>
                          <m:ctrlPr>
                            <a:rPr lang="en-US" sz="1400" b="1" i="1" smtClean="0">
                              <a:solidFill>
                                <a:srgbClr val="FF0000"/>
                              </a:solidFill>
                              <a:latin typeface="Cambria Math" panose="02040503050406030204" pitchFamily="18" charset="0"/>
                            </a:rPr>
                          </m:ctrlPr>
                        </m:dPr>
                        <m:e>
                          <m:r>
                            <a:rPr lang="en-US" sz="1400" b="1" i="1" smtClean="0">
                              <a:solidFill>
                                <a:srgbClr val="FF0000"/>
                              </a:solidFill>
                              <a:latin typeface="Cambria Math" panose="02040503050406030204" pitchFamily="18" charset="0"/>
                            </a:rPr>
                            <m:t>𝑿</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𝒀</m:t>
                          </m:r>
                        </m:e>
                      </m:d>
                      <m:r>
                        <a:rPr lang="en-US" sz="1400" b="1" i="1" smtClean="0">
                          <a:solidFill>
                            <a:srgbClr val="FF0000"/>
                          </a:solidFill>
                          <a:latin typeface="Cambria Math" panose="02040503050406030204" pitchFamily="18" charset="0"/>
                        </a:rPr>
                        <m:t>:=</m:t>
                      </m:r>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𝑬</m:t>
                          </m:r>
                        </m:e>
                        <m:sub>
                          <m:r>
                            <a:rPr lang="en-US" sz="1400" b="1" i="1" smtClean="0">
                              <a:solidFill>
                                <a:srgbClr val="FF0000"/>
                              </a:solidFill>
                              <a:latin typeface="Cambria Math" panose="02040503050406030204" pitchFamily="18" charset="0"/>
                            </a:rPr>
                            <m:t>𝑿𝒀</m:t>
                          </m:r>
                        </m:sub>
                      </m:sSub>
                      <m:d>
                        <m:dPr>
                          <m:begChr m:val="{"/>
                          <m:endChr m:val="}"/>
                          <m:ctrlPr>
                            <a:rPr lang="en-US" sz="1400" b="1" i="1" smtClean="0">
                              <a:solidFill>
                                <a:srgbClr val="FF0000"/>
                              </a:solidFill>
                              <a:latin typeface="Cambria Math" panose="02040503050406030204" pitchFamily="18" charset="0"/>
                            </a:rPr>
                          </m:ctrlPr>
                        </m:dPr>
                        <m:e>
                          <m:r>
                            <a:rPr lang="en-US" sz="1400" b="1" i="0" smtClean="0">
                              <a:solidFill>
                                <a:srgbClr val="FF0000"/>
                              </a:solidFill>
                              <a:latin typeface="Cambria Math" panose="02040503050406030204" pitchFamily="18" charset="0"/>
                            </a:rPr>
                            <m:t>−</m:t>
                          </m:r>
                          <m:r>
                            <a:rPr lang="en-US" sz="1400" b="1" i="0" smtClean="0">
                              <a:solidFill>
                                <a:srgbClr val="FF0000"/>
                              </a:solidFill>
                              <a:latin typeface="Cambria Math" panose="02040503050406030204" pitchFamily="18" charset="0"/>
                            </a:rPr>
                            <m:t>𝐥𝐨𝐠</m:t>
                          </m:r>
                          <m:d>
                            <m:dPr>
                              <m:ctrlPr>
                                <a:rPr lang="en-US" sz="1400" b="1" i="1" smtClean="0">
                                  <a:solidFill>
                                    <a:srgbClr val="FF0000"/>
                                  </a:solidFill>
                                  <a:latin typeface="Cambria Math" panose="02040503050406030204" pitchFamily="18" charset="0"/>
                                </a:rPr>
                              </m:ctrlPr>
                            </m:d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𝒇</m:t>
                                  </m:r>
                                </m:e>
                                <m:sub>
                                  <m:r>
                                    <a:rPr lang="en-US" sz="1400" b="1" i="1" smtClean="0">
                                      <a:solidFill>
                                        <a:srgbClr val="FF0000"/>
                                      </a:solidFill>
                                      <a:latin typeface="Cambria Math" panose="02040503050406030204" pitchFamily="18" charset="0"/>
                                    </a:rPr>
                                    <m:t>𝑿𝒀</m:t>
                                  </m:r>
                                </m:sub>
                              </m:sSub>
                            </m:e>
                          </m:d>
                        </m:e>
                      </m:d>
                    </m:oMath>
                  </m:oMathPara>
                </a14:m>
                <a:endParaRPr lang="en-US" sz="1400" b="1" dirty="0"/>
              </a:p>
              <a:p>
                <a:endParaRPr lang="en-US" sz="1400" dirty="0"/>
              </a:p>
              <a:p>
                <a:pPr marL="285750" indent="-285750">
                  <a:buFont typeface="Arial" panose="020B0604020202020204" pitchFamily="34" charset="0"/>
                  <a:buChar char="•"/>
                </a:pPr>
                <a:r>
                  <a:rPr lang="en-US" sz="1400" dirty="0"/>
                  <a:t>Marginal entropies </a:t>
                </a:r>
                <a14:m>
                  <m:oMath xmlns:m="http://schemas.openxmlformats.org/officeDocument/2006/math">
                    <m:r>
                      <a:rPr lang="en-US" sz="1400" b="1" i="1" smtClean="0">
                        <a:solidFill>
                          <a:srgbClr val="FF0000"/>
                        </a:solidFill>
                        <a:latin typeface="Cambria Math" panose="02040503050406030204" pitchFamily="18" charset="0"/>
                      </a:rPr>
                      <m:t>𝑯</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𝑿</m:t>
                    </m:r>
                    <m:r>
                      <a:rPr lang="en-US" sz="1400" b="1" i="1" smtClean="0">
                        <a:solidFill>
                          <a:srgbClr val="FF0000"/>
                        </a:solidFill>
                        <a:latin typeface="Cambria Math" panose="02040503050406030204" pitchFamily="18" charset="0"/>
                      </a:rPr>
                      <m:t>)</m:t>
                    </m:r>
                  </m:oMath>
                </a14:m>
                <a:r>
                  <a:rPr lang="en-US" sz="1400" b="1" dirty="0">
                    <a:solidFill>
                      <a:srgbClr val="FF0000"/>
                    </a:solidFill>
                  </a:rPr>
                  <a:t> </a:t>
                </a:r>
                <a:r>
                  <a:rPr lang="en-US" sz="1400" dirty="0"/>
                  <a:t>and </a:t>
                </a:r>
                <a14:m>
                  <m:oMath xmlns:m="http://schemas.openxmlformats.org/officeDocument/2006/math">
                    <m:r>
                      <a:rPr lang="en-US" sz="1400" b="1" i="1" smtClean="0">
                        <a:solidFill>
                          <a:srgbClr val="FF0000"/>
                        </a:solidFill>
                        <a:latin typeface="Cambria Math" panose="02040503050406030204" pitchFamily="18" charset="0"/>
                      </a:rPr>
                      <m:t>𝑯</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𝒀</m:t>
                    </m:r>
                    <m:r>
                      <a:rPr lang="en-US" sz="1400" b="1" i="1" smtClean="0">
                        <a:solidFill>
                          <a:srgbClr val="FF0000"/>
                        </a:solidFill>
                        <a:latin typeface="Cambria Math" panose="02040503050406030204" pitchFamily="18" charset="0"/>
                      </a:rPr>
                      <m:t>)</m:t>
                    </m:r>
                  </m:oMath>
                </a14:m>
                <a:r>
                  <a:rPr lang="en-US" sz="1400" b="1" dirty="0">
                    <a:solidFill>
                      <a:srgbClr val="FF0000"/>
                    </a:solidFill>
                  </a:rPr>
                  <a:t> </a:t>
                </a:r>
                <a:r>
                  <a:rPr lang="en-US" sz="1400" dirty="0"/>
                  <a:t>defined similarly.</a:t>
                </a:r>
              </a:p>
            </p:txBody>
          </p:sp>
        </mc:Choice>
        <mc:Fallback xmlns="">
          <p:sp>
            <p:nvSpPr>
              <p:cNvPr id="21" name="TextBox 20">
                <a:extLst>
                  <a:ext uri="{FF2B5EF4-FFF2-40B4-BE49-F238E27FC236}">
                    <a16:creationId xmlns:a16="http://schemas.microsoft.com/office/drawing/2014/main" id="{65A0CB57-868F-137F-9FB8-98D5B11B9A3B}"/>
                  </a:ext>
                </a:extLst>
              </p:cNvPr>
              <p:cNvSpPr txBox="1">
                <a:spLocks noRot="1" noChangeAspect="1" noMove="1" noResize="1" noEditPoints="1" noAdjustHandles="1" noChangeArrowheads="1" noChangeShapeType="1" noTextEdit="1"/>
              </p:cNvSpPr>
              <p:nvPr/>
            </p:nvSpPr>
            <p:spPr>
              <a:xfrm>
                <a:off x="130414" y="2571750"/>
                <a:ext cx="2894454" cy="1600438"/>
              </a:xfrm>
              <a:prstGeom prst="rect">
                <a:avLst/>
              </a:prstGeom>
              <a:blipFill>
                <a:blip r:embed="rId3"/>
                <a:stretch>
                  <a:fillRect t="-787" b="-315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19377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𝑿</m:t>
                          </m:r>
                        </m:e>
                        <m:e>
                          <m:r>
                            <a:rPr lang="en-US" b="1" i="1" smtClean="0">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6C0D14-5DA9-5C20-4306-DFFECD9ED12A}"/>
                  </a:ext>
                </a:extLst>
              </p:cNvPr>
              <p:cNvSpPr txBox="1"/>
              <p:nvPr/>
            </p:nvSpPr>
            <p:spPr>
              <a:xfrm>
                <a:off x="3124773" y="2571750"/>
                <a:ext cx="2894454" cy="16004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𝑀𝐼</m:t>
                    </m:r>
                  </m:oMath>
                </a14:m>
                <a:r>
                  <a:rPr lang="en-US" sz="1400" b="0" dirty="0"/>
                  <a:t> is copula entropy </a:t>
                </a:r>
              </a:p>
              <a:p>
                <a:endParaRPr lang="en-US" sz="1400" b="0" i="1" dirty="0"/>
              </a:p>
              <a:p>
                <a:pPr/>
                <a14:m>
                  <m:oMathPara xmlns:m="http://schemas.openxmlformats.org/officeDocument/2006/math">
                    <m:oMathParaPr>
                      <m:jc m:val="centerGroup"/>
                    </m:oMathParaPr>
                    <m:oMath xmlns:m="http://schemas.openxmlformats.org/officeDocument/2006/math">
                      <m:r>
                        <a:rPr lang="en-US" sz="1400" b="1" i="1" smtClean="0">
                          <a:solidFill>
                            <a:srgbClr val="00B050"/>
                          </a:solidFill>
                          <a:latin typeface="Cambria Math" panose="02040503050406030204" pitchFamily="18" charset="0"/>
                        </a:rPr>
                        <m:t>𝑴𝑰</m:t>
                      </m:r>
                      <m:d>
                        <m:dPr>
                          <m:ctrlPr>
                            <a:rPr lang="en-US" sz="1400" b="1" i="1" smtClean="0">
                              <a:solidFill>
                                <a:srgbClr val="00B050"/>
                              </a:solidFill>
                              <a:latin typeface="Cambria Math" panose="02040503050406030204" pitchFamily="18" charset="0"/>
                            </a:rPr>
                          </m:ctrlPr>
                        </m:dPr>
                        <m:e>
                          <m:r>
                            <a:rPr lang="en-US" sz="1400" b="1" i="1" smtClean="0">
                              <a:solidFill>
                                <a:srgbClr val="00B050"/>
                              </a:solidFill>
                              <a:latin typeface="Cambria Math" panose="02040503050406030204" pitchFamily="18" charset="0"/>
                            </a:rPr>
                            <m:t>𝑿</m:t>
                          </m:r>
                          <m:r>
                            <a:rPr lang="en-US" sz="1400" b="1" i="1" smtClean="0">
                              <a:solidFill>
                                <a:srgbClr val="00B050"/>
                              </a:solidFill>
                              <a:latin typeface="Cambria Math" panose="02040503050406030204" pitchFamily="18" charset="0"/>
                            </a:rPr>
                            <m:t>,</m:t>
                          </m:r>
                          <m:r>
                            <a:rPr lang="en-US" sz="1400" b="1" i="1" smtClean="0">
                              <a:solidFill>
                                <a:srgbClr val="00B050"/>
                              </a:solidFill>
                              <a:latin typeface="Cambria Math" panose="02040503050406030204" pitchFamily="18" charset="0"/>
                            </a:rPr>
                            <m:t>𝒀</m:t>
                          </m:r>
                        </m:e>
                      </m:d>
                      <m:r>
                        <a:rPr lang="en-US" sz="1400" b="1" i="1" smtClean="0">
                          <a:solidFill>
                            <a:srgbClr val="00B050"/>
                          </a:solidFill>
                          <a:latin typeface="Cambria Math" panose="02040503050406030204" pitchFamily="18" charset="0"/>
                        </a:rPr>
                        <m:t>:=</m:t>
                      </m:r>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𝑬</m:t>
                          </m:r>
                        </m:e>
                        <m:sub>
                          <m:r>
                            <a:rPr lang="en-US" sz="1400" b="1" i="1" smtClean="0">
                              <a:solidFill>
                                <a:srgbClr val="00B050"/>
                              </a:solidFill>
                              <a:latin typeface="Cambria Math" panose="02040503050406030204" pitchFamily="18" charset="0"/>
                            </a:rPr>
                            <m:t>𝑿𝒀</m:t>
                          </m:r>
                        </m:sub>
                      </m:sSub>
                      <m:d>
                        <m:dPr>
                          <m:begChr m:val="{"/>
                          <m:endChr m:val="}"/>
                          <m:ctrlPr>
                            <a:rPr lang="en-US" sz="1400" b="1" i="1" smtClean="0">
                              <a:solidFill>
                                <a:srgbClr val="00B050"/>
                              </a:solidFill>
                              <a:latin typeface="Cambria Math" panose="02040503050406030204" pitchFamily="18" charset="0"/>
                            </a:rPr>
                          </m:ctrlPr>
                        </m:dPr>
                        <m:e>
                          <m:r>
                            <a:rPr lang="en-US" sz="1400" b="1" i="0" smtClean="0">
                              <a:solidFill>
                                <a:srgbClr val="00B050"/>
                              </a:solidFill>
                              <a:latin typeface="Cambria Math" panose="02040503050406030204" pitchFamily="18" charset="0"/>
                            </a:rPr>
                            <m:t>𝐥𝐨𝐠</m:t>
                          </m:r>
                          <m:d>
                            <m:dPr>
                              <m:ctrlPr>
                                <a:rPr lang="en-US" sz="1400" b="1" i="1" smtClean="0">
                                  <a:solidFill>
                                    <a:srgbClr val="00B050"/>
                                  </a:solidFill>
                                  <a:latin typeface="Cambria Math" panose="02040503050406030204" pitchFamily="18" charset="0"/>
                                </a:rPr>
                              </m:ctrlPr>
                            </m:dPr>
                            <m:e>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𝒄</m:t>
                                  </m:r>
                                </m:e>
                                <m:sub>
                                  <m:r>
                                    <a:rPr lang="en-US" sz="1400" b="1" i="1" smtClean="0">
                                      <a:solidFill>
                                        <a:srgbClr val="00B050"/>
                                      </a:solidFill>
                                      <a:latin typeface="Cambria Math" panose="02040503050406030204" pitchFamily="18" charset="0"/>
                                    </a:rPr>
                                    <m:t>𝑿𝒀</m:t>
                                  </m:r>
                                </m:sub>
                              </m:sSub>
                            </m:e>
                          </m:d>
                        </m:e>
                      </m:d>
                    </m:oMath>
                  </m:oMathPara>
                </a14:m>
                <a:endParaRPr lang="en-US" sz="1400" b="1" dirty="0">
                  <a:solidFill>
                    <a:srgbClr val="00B050"/>
                  </a:solidFill>
                </a:endParaRPr>
              </a:p>
              <a:p>
                <a:endParaRPr lang="en-US" sz="1400" dirty="0"/>
              </a:p>
              <a:p>
                <a:pPr marL="342900" indent="-342900">
                  <a:buFont typeface="Arial" panose="020B0604020202020204" pitchFamily="34" charset="0"/>
                  <a:buChar char="•"/>
                </a:pPr>
                <a:r>
                  <a:rPr lang="en-US" sz="1400" dirty="0"/>
                  <a:t>Test for independence</a:t>
                </a:r>
              </a:p>
              <a:p>
                <a:endParaRPr lang="en-US" sz="1400" b="0" i="1" dirty="0"/>
              </a:p>
              <a:p>
                <a:pPr algn="ctr"/>
                <a14:m>
                  <m:oMath xmlns:m="http://schemas.openxmlformats.org/officeDocument/2006/math">
                    <m:r>
                      <a:rPr lang="en-US" sz="1400" b="0" i="1" smtClean="0">
                        <a:latin typeface="Cambria Math" panose="02040503050406030204" pitchFamily="18" charset="0"/>
                      </a:rPr>
                      <m:t>𝑀𝐼</m:t>
                    </m:r>
                    <m:r>
                      <a:rPr lang="en-US" sz="1400" b="0" i="1" smtClean="0">
                        <a:latin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𝑌</m:t>
                    </m:r>
                  </m:oMath>
                </a14:m>
                <a:r>
                  <a:rPr lang="en-US" sz="1400" dirty="0"/>
                  <a:t>.</a:t>
                </a:r>
              </a:p>
            </p:txBody>
          </p:sp>
        </mc:Choice>
        <mc:Fallback xmlns="">
          <p:sp>
            <p:nvSpPr>
              <p:cNvPr id="5" name="TextBox 4">
                <a:extLst>
                  <a:ext uri="{FF2B5EF4-FFF2-40B4-BE49-F238E27FC236}">
                    <a16:creationId xmlns:a16="http://schemas.microsoft.com/office/drawing/2014/main" id="{966C0D14-5DA9-5C20-4306-DFFECD9ED12A}"/>
                  </a:ext>
                </a:extLst>
              </p:cNvPr>
              <p:cNvSpPr txBox="1">
                <a:spLocks noRot="1" noChangeAspect="1" noMove="1" noResize="1" noEditPoints="1" noAdjustHandles="1" noChangeArrowheads="1" noChangeShapeType="1" noTextEdit="1"/>
              </p:cNvSpPr>
              <p:nvPr/>
            </p:nvSpPr>
            <p:spPr>
              <a:xfrm>
                <a:off x="3124773" y="2571750"/>
                <a:ext cx="2894454" cy="1600438"/>
              </a:xfrm>
              <a:prstGeom prst="rect">
                <a:avLst/>
              </a:prstGeom>
              <a:blipFill>
                <a:blip r:embed="rId3"/>
                <a:stretch>
                  <a:fillRect l="-435" t="-787" b="-315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0CB57-868F-137F-9FB8-98D5B11B9A3B}"/>
                  </a:ext>
                </a:extLst>
              </p:cNvPr>
              <p:cNvSpPr txBox="1"/>
              <p:nvPr/>
            </p:nvSpPr>
            <p:spPr>
              <a:xfrm>
                <a:off x="130414" y="2571750"/>
                <a:ext cx="2894454" cy="1600438"/>
              </a:xfrm>
              <a:prstGeom prst="rect">
                <a:avLst/>
              </a:prstGeom>
              <a:noFill/>
              <a:ln>
                <a:solidFill>
                  <a:schemeClr val="tx1">
                    <a:alpha val="10000"/>
                  </a:schemeClr>
                </a:solidFill>
              </a:ln>
            </p:spPr>
            <p:txBody>
              <a:bodyPr wrap="square" rtlCol="0">
                <a:spAutoFit/>
              </a:bodyPr>
              <a:lstStyle/>
              <a:p>
                <a:pPr marL="285750" indent="-285750">
                  <a:buFont typeface="Arial" panose="020B0604020202020204" pitchFamily="34" charset="0"/>
                  <a:buChar char="•"/>
                </a:pPr>
                <a:r>
                  <a:rPr lang="en-US" sz="1400" b="0" dirty="0">
                    <a:solidFill>
                      <a:schemeClr val="tx1">
                        <a:alpha val="40000"/>
                      </a:schemeClr>
                    </a:solidFill>
                  </a:rPr>
                  <a:t>Joint entropy measures total information in </a:t>
                </a:r>
                <a14:m>
                  <m:oMath xmlns:m="http://schemas.openxmlformats.org/officeDocument/2006/math">
                    <m:d>
                      <m:dPr>
                        <m:ctrlPr>
                          <a:rPr lang="en-US" sz="1400" b="0" i="1" smtClean="0">
                            <a:solidFill>
                              <a:schemeClr val="tx1">
                                <a:alpha val="40000"/>
                              </a:schemeClr>
                            </a:solidFill>
                            <a:latin typeface="Cambria Math" panose="02040503050406030204" pitchFamily="18" charset="0"/>
                          </a:rPr>
                        </m:ctrlPr>
                      </m:dPr>
                      <m:e>
                        <m:r>
                          <a:rPr lang="en-US" sz="1400" b="0" i="1" smtClean="0">
                            <a:solidFill>
                              <a:schemeClr val="tx1">
                                <a:alpha val="40000"/>
                              </a:schemeClr>
                            </a:solidFill>
                            <a:latin typeface="Cambria Math" panose="02040503050406030204" pitchFamily="18" charset="0"/>
                          </a:rPr>
                          <m:t>𝑋</m:t>
                        </m:r>
                        <m:r>
                          <a:rPr lang="en-US" sz="1400" b="0" i="1" smtClean="0">
                            <a:solidFill>
                              <a:schemeClr val="tx1">
                                <a:alpha val="40000"/>
                              </a:schemeClr>
                            </a:solidFill>
                            <a:latin typeface="Cambria Math" panose="02040503050406030204" pitchFamily="18" charset="0"/>
                          </a:rPr>
                          <m:t>,</m:t>
                        </m:r>
                        <m:r>
                          <a:rPr lang="en-US" sz="1400" b="0" i="1" smtClean="0">
                            <a:solidFill>
                              <a:schemeClr val="tx1">
                                <a:alpha val="40000"/>
                              </a:schemeClr>
                            </a:solidFill>
                            <a:latin typeface="Cambria Math" panose="02040503050406030204" pitchFamily="18" charset="0"/>
                          </a:rPr>
                          <m:t>𝑌</m:t>
                        </m:r>
                      </m:e>
                    </m:d>
                  </m:oMath>
                </a14:m>
                <a:endParaRPr lang="en-US" sz="1400" b="0" dirty="0">
                  <a:solidFill>
                    <a:schemeClr val="tx1">
                      <a:alpha val="40000"/>
                    </a:schemeClr>
                  </a:solidFill>
                </a:endParaRPr>
              </a:p>
              <a:p>
                <a:endParaRPr lang="en-US" sz="1400" b="0" i="1" dirty="0">
                  <a:solidFill>
                    <a:schemeClr val="tx1">
                      <a:alpha val="40000"/>
                    </a:schemeClr>
                  </a:solidFill>
                </a:endParaRPr>
              </a:p>
              <a:p>
                <a:pPr/>
                <a14:m>
                  <m:oMathPara xmlns:m="http://schemas.openxmlformats.org/officeDocument/2006/math">
                    <m:oMathParaPr>
                      <m:jc m:val="centerGroup"/>
                    </m:oMathParaPr>
                    <m:oMath xmlns:m="http://schemas.openxmlformats.org/officeDocument/2006/math">
                      <m:r>
                        <a:rPr lang="en-US" sz="1400" b="1" i="1" smtClean="0">
                          <a:solidFill>
                            <a:srgbClr val="FF0000">
                              <a:alpha val="40000"/>
                            </a:srgbClr>
                          </a:solidFill>
                          <a:latin typeface="Cambria Math" panose="02040503050406030204" pitchFamily="18" charset="0"/>
                        </a:rPr>
                        <m:t>𝑯</m:t>
                      </m:r>
                      <m:d>
                        <m:dPr>
                          <m:ctrlPr>
                            <a:rPr lang="en-US" sz="1400" b="1" i="1" smtClean="0">
                              <a:solidFill>
                                <a:srgbClr val="FF0000">
                                  <a:alpha val="40000"/>
                                </a:srgbClr>
                              </a:solidFill>
                              <a:latin typeface="Cambria Math" panose="02040503050406030204" pitchFamily="18" charset="0"/>
                            </a:rPr>
                          </m:ctrlPr>
                        </m:dPr>
                        <m:e>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e>
                      </m:d>
                      <m:r>
                        <a:rPr lang="en-US" sz="1400" b="1" i="1" smtClean="0">
                          <a:solidFill>
                            <a:srgbClr val="FF0000">
                              <a:alpha val="40000"/>
                            </a:srgbClr>
                          </a:solidFill>
                          <a:latin typeface="Cambria Math" panose="02040503050406030204" pitchFamily="18" charset="0"/>
                        </a:rPr>
                        <m:t>:=</m:t>
                      </m:r>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𝑬</m:t>
                          </m:r>
                        </m:e>
                        <m:sub>
                          <m:r>
                            <a:rPr lang="en-US" sz="1400" b="1" i="1" smtClean="0">
                              <a:solidFill>
                                <a:srgbClr val="FF0000">
                                  <a:alpha val="40000"/>
                                </a:srgbClr>
                              </a:solidFill>
                              <a:latin typeface="Cambria Math" panose="02040503050406030204" pitchFamily="18" charset="0"/>
                            </a:rPr>
                            <m:t>𝑿𝒀</m:t>
                          </m:r>
                        </m:sub>
                      </m:sSub>
                      <m:d>
                        <m:dPr>
                          <m:begChr m:val="{"/>
                          <m:endChr m:val="}"/>
                          <m:ctrlPr>
                            <a:rPr lang="en-US" sz="1400" b="1" i="1" smtClean="0">
                              <a:solidFill>
                                <a:srgbClr val="FF0000">
                                  <a:alpha val="40000"/>
                                </a:srgbClr>
                              </a:solidFill>
                              <a:latin typeface="Cambria Math" panose="02040503050406030204" pitchFamily="18" charset="0"/>
                            </a:rPr>
                          </m:ctrlPr>
                        </m:dPr>
                        <m:e>
                          <m:r>
                            <a:rPr lang="en-US" sz="1400" b="1" i="0" smtClean="0">
                              <a:solidFill>
                                <a:srgbClr val="FF0000">
                                  <a:alpha val="40000"/>
                                </a:srgbClr>
                              </a:solidFill>
                              <a:latin typeface="Cambria Math" panose="02040503050406030204" pitchFamily="18" charset="0"/>
                            </a:rPr>
                            <m:t>−</m:t>
                          </m:r>
                          <m:r>
                            <a:rPr lang="en-US" sz="1400" b="1" i="0" smtClean="0">
                              <a:solidFill>
                                <a:srgbClr val="FF0000">
                                  <a:alpha val="40000"/>
                                </a:srgbClr>
                              </a:solidFill>
                              <a:latin typeface="Cambria Math" panose="02040503050406030204" pitchFamily="18" charset="0"/>
                            </a:rPr>
                            <m:t>𝐥𝐨𝐠</m:t>
                          </m:r>
                          <m:d>
                            <m:dPr>
                              <m:ctrlPr>
                                <a:rPr lang="en-US" sz="1400" b="1" i="1" smtClean="0">
                                  <a:solidFill>
                                    <a:srgbClr val="FF0000">
                                      <a:alpha val="40000"/>
                                    </a:srgbClr>
                                  </a:solidFill>
                                  <a:latin typeface="Cambria Math" panose="02040503050406030204" pitchFamily="18" charset="0"/>
                                </a:rPr>
                              </m:ctrlPr>
                            </m:dPr>
                            <m:e>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𝒇</m:t>
                                  </m:r>
                                </m:e>
                                <m:sub>
                                  <m:r>
                                    <a:rPr lang="en-US" sz="1400" b="1" i="1" smtClean="0">
                                      <a:solidFill>
                                        <a:srgbClr val="FF0000">
                                          <a:alpha val="40000"/>
                                        </a:srgbClr>
                                      </a:solidFill>
                                      <a:latin typeface="Cambria Math" panose="02040503050406030204" pitchFamily="18" charset="0"/>
                                    </a:rPr>
                                    <m:t>𝑿𝒀</m:t>
                                  </m:r>
                                </m:sub>
                              </m:sSub>
                            </m:e>
                          </m:d>
                        </m:e>
                      </m:d>
                    </m:oMath>
                  </m:oMathPara>
                </a14:m>
                <a:endParaRPr lang="en-US" sz="1400" b="1" dirty="0">
                  <a:solidFill>
                    <a:schemeClr val="tx1">
                      <a:alpha val="40000"/>
                    </a:schemeClr>
                  </a:solidFill>
                </a:endParaRPr>
              </a:p>
              <a:p>
                <a:endParaRPr lang="en-US" sz="1400" dirty="0">
                  <a:solidFill>
                    <a:schemeClr val="tx1">
                      <a:alpha val="40000"/>
                    </a:schemeClr>
                  </a:solidFill>
                </a:endParaRPr>
              </a:p>
              <a:p>
                <a:pPr marL="285750" indent="-285750">
                  <a:buFont typeface="Arial" panose="020B0604020202020204" pitchFamily="34" charset="0"/>
                  <a:buChar char="•"/>
                </a:pPr>
                <a:r>
                  <a:rPr lang="en-US" sz="1400" dirty="0">
                    <a:solidFill>
                      <a:schemeClr val="tx1">
                        <a:alpha val="40000"/>
                      </a:schemeClr>
                    </a:solidFill>
                  </a:rPr>
                  <a:t>Marginal entropies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and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defined similarly.</a:t>
                </a:r>
              </a:p>
            </p:txBody>
          </p:sp>
        </mc:Choice>
        <mc:Fallback xmlns="">
          <p:sp>
            <p:nvSpPr>
              <p:cNvPr id="21" name="TextBox 20">
                <a:extLst>
                  <a:ext uri="{FF2B5EF4-FFF2-40B4-BE49-F238E27FC236}">
                    <a16:creationId xmlns:a16="http://schemas.microsoft.com/office/drawing/2014/main" id="{65A0CB57-868F-137F-9FB8-98D5B11B9A3B}"/>
                  </a:ext>
                </a:extLst>
              </p:cNvPr>
              <p:cNvSpPr txBox="1">
                <a:spLocks noRot="1" noChangeAspect="1" noMove="1" noResize="1" noEditPoints="1" noAdjustHandles="1" noChangeArrowheads="1" noChangeShapeType="1" noTextEdit="1"/>
              </p:cNvSpPr>
              <p:nvPr/>
            </p:nvSpPr>
            <p:spPr>
              <a:xfrm>
                <a:off x="130414" y="2571750"/>
                <a:ext cx="2894454" cy="1600438"/>
              </a:xfrm>
              <a:prstGeom prst="rect">
                <a:avLst/>
              </a:prstGeom>
              <a:blipFill>
                <a:blip r:embed="rId4"/>
                <a:stretch>
                  <a:fillRect t="-787" b="-3150"/>
                </a:stretch>
              </a:blipFill>
              <a:ln>
                <a:solidFill>
                  <a:schemeClr val="tx1">
                    <a:alpha val="1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33536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Overview: two statistical questions</a:t>
            </a:r>
          </a:p>
        </p:txBody>
      </p:sp>
      <p:grpSp>
        <p:nvGrpSpPr>
          <p:cNvPr id="32" name="Group 31">
            <a:extLst>
              <a:ext uri="{FF2B5EF4-FFF2-40B4-BE49-F238E27FC236}">
                <a16:creationId xmlns:a16="http://schemas.microsoft.com/office/drawing/2014/main" id="{FD9AB2F3-5A8A-5F5F-8E5C-82E3CE09C2C0}"/>
              </a:ext>
            </a:extLst>
          </p:cNvPr>
          <p:cNvGrpSpPr/>
          <p:nvPr/>
        </p:nvGrpSpPr>
        <p:grpSpPr>
          <a:xfrm>
            <a:off x="628650" y="1554648"/>
            <a:ext cx="3622263" cy="2034204"/>
            <a:chOff x="1326227" y="1059820"/>
            <a:chExt cx="6597410" cy="3372479"/>
          </a:xfrm>
        </p:grpSpPr>
        <p:grpSp>
          <p:nvGrpSpPr>
            <p:cNvPr id="9" name="Group 8">
              <a:extLst>
                <a:ext uri="{FF2B5EF4-FFF2-40B4-BE49-F238E27FC236}">
                  <a16:creationId xmlns:a16="http://schemas.microsoft.com/office/drawing/2014/main" id="{5FCC9769-777A-680C-66B1-E889A39C634E}"/>
                </a:ext>
              </a:extLst>
            </p:cNvPr>
            <p:cNvGrpSpPr/>
            <p:nvPr/>
          </p:nvGrpSpPr>
          <p:grpSpPr>
            <a:xfrm>
              <a:off x="1326227" y="1059820"/>
              <a:ext cx="6597410" cy="3372479"/>
              <a:chOff x="244304" y="1059820"/>
              <a:chExt cx="6597410" cy="3372479"/>
            </a:xfrm>
          </p:grpSpPr>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38E6DF9D-4F50-EA6D-3CE2-0C9D567A93AA}"/>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50DD8E20-FCB2-D222-71A9-C662FBC1402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F16B0575-2062-CECE-D797-AEACEFA94FC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602FB8A5-32B3-8FFC-336B-B2FF9DB9A53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784F49DA-04AC-B472-B0F8-D5E59A7C3B26}"/>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7" name="Straight Connector 16">
              <a:extLst>
                <a:ext uri="{FF2B5EF4-FFF2-40B4-BE49-F238E27FC236}">
                  <a16:creationId xmlns:a16="http://schemas.microsoft.com/office/drawing/2014/main" id="{7AE6F600-5911-242F-76AD-8F4A9B6F026C}"/>
                </a:ext>
              </a:extLst>
            </p:cNvPr>
            <p:cNvCxnSpPr>
              <a:stCxn id="4" idx="6"/>
              <a:endCxn id="7" idx="2"/>
            </p:cNvCxnSpPr>
            <p:nvPr/>
          </p:nvCxnSpPr>
          <p:spPr>
            <a:xfrm>
              <a:off x="2240627" y="2746059"/>
              <a:ext cx="1087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F5C01D-3DD0-A4CA-542F-F9A43825377D}"/>
                </a:ext>
              </a:extLst>
            </p:cNvPr>
            <p:cNvCxnSpPr>
              <a:stCxn id="7" idx="7"/>
              <a:endCxn id="5" idx="2"/>
            </p:cNvCxnSpPr>
            <p:nvPr/>
          </p:nvCxnSpPr>
          <p:spPr>
            <a:xfrm flipV="1">
              <a:off x="4108856" y="1517020"/>
              <a:ext cx="1034353"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9FA81D-2B51-C626-685D-8EE29834282E}"/>
                </a:ext>
              </a:extLst>
            </p:cNvPr>
            <p:cNvCxnSpPr>
              <a:cxnSpLocks/>
              <a:stCxn id="7" idx="5"/>
              <a:endCxn id="6" idx="2"/>
            </p:cNvCxnSpPr>
            <p:nvPr/>
          </p:nvCxnSpPr>
          <p:spPr>
            <a:xfrm>
              <a:off x="4108856" y="3069348"/>
              <a:ext cx="1034353"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3F320-B86D-B597-FDD8-1C999574F731}"/>
                </a:ext>
              </a:extLst>
            </p:cNvPr>
            <p:cNvCxnSpPr>
              <a:cxnSpLocks/>
              <a:stCxn id="5" idx="6"/>
              <a:endCxn id="8" idx="1"/>
            </p:cNvCxnSpPr>
            <p:nvPr/>
          </p:nvCxnSpPr>
          <p:spPr>
            <a:xfrm>
              <a:off x="6057609" y="1517020"/>
              <a:ext cx="1085539"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2A1DDD-B2BC-6764-6F37-5435F50E7096}"/>
                </a:ext>
              </a:extLst>
            </p:cNvPr>
            <p:cNvCxnSpPr>
              <a:cxnSpLocks/>
              <a:stCxn id="6" idx="6"/>
              <a:endCxn id="8" idx="3"/>
            </p:cNvCxnSpPr>
            <p:nvPr/>
          </p:nvCxnSpPr>
          <p:spPr>
            <a:xfrm flipV="1">
              <a:off x="6057609" y="3069348"/>
              <a:ext cx="1085539"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91646CA-DA94-D5B0-F45F-D922CAF6AEA8}"/>
              </a:ext>
            </a:extLst>
          </p:cNvPr>
          <p:cNvGrpSpPr/>
          <p:nvPr/>
        </p:nvGrpSpPr>
        <p:grpSpPr>
          <a:xfrm>
            <a:off x="4893089" y="1559702"/>
            <a:ext cx="3622263" cy="2034204"/>
            <a:chOff x="1326227" y="1059820"/>
            <a:chExt cx="6597410" cy="3372479"/>
          </a:xfrm>
        </p:grpSpPr>
        <p:grpSp>
          <p:nvGrpSpPr>
            <p:cNvPr id="46" name="Group 45">
              <a:extLst>
                <a:ext uri="{FF2B5EF4-FFF2-40B4-BE49-F238E27FC236}">
                  <a16:creationId xmlns:a16="http://schemas.microsoft.com/office/drawing/2014/main" id="{A5268759-A529-171A-3587-F9D59A1E59CB}"/>
                </a:ext>
              </a:extLst>
            </p:cNvPr>
            <p:cNvGrpSpPr/>
            <p:nvPr/>
          </p:nvGrpSpPr>
          <p:grpSpPr>
            <a:xfrm>
              <a:off x="1326227" y="1059820"/>
              <a:ext cx="6597410" cy="3372479"/>
              <a:chOff x="244304" y="1059820"/>
              <a:chExt cx="6597410" cy="3372479"/>
            </a:xfrm>
          </p:grpSpPr>
          <mc:AlternateContent xmlns:mc="http://schemas.openxmlformats.org/markup-compatibility/2006">
            <mc:Choice xmlns:a14="http://schemas.microsoft.com/office/drawing/2010/main" Requires="a14">
              <p:sp>
                <p:nvSpPr>
                  <p:cNvPr id="52" name="Oval 51">
                    <a:extLst>
                      <a:ext uri="{FF2B5EF4-FFF2-40B4-BE49-F238E27FC236}">
                        <a16:creationId xmlns:a16="http://schemas.microsoft.com/office/drawing/2014/main" id="{389DECF4-FDA4-63A7-FA36-12C94A55FB7C}"/>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Oval 52">
                    <a:extLst>
                      <a:ext uri="{FF2B5EF4-FFF2-40B4-BE49-F238E27FC236}">
                        <a16:creationId xmlns:a16="http://schemas.microsoft.com/office/drawing/2014/main" id="{0AE448B8-2F3C-CCA3-713E-11597683F2E9}"/>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Oval 53">
                    <a:extLst>
                      <a:ext uri="{FF2B5EF4-FFF2-40B4-BE49-F238E27FC236}">
                        <a16:creationId xmlns:a16="http://schemas.microsoft.com/office/drawing/2014/main" id="{73F8D00B-B25B-D577-62C0-622B462AA1B1}"/>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Oval 54">
                    <a:extLst>
                      <a:ext uri="{FF2B5EF4-FFF2-40B4-BE49-F238E27FC236}">
                        <a16:creationId xmlns:a16="http://schemas.microsoft.com/office/drawing/2014/main" id="{633D321F-3E62-8CC4-48A1-D85FF62CEE69}"/>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Oval 55">
                    <a:extLst>
                      <a:ext uri="{FF2B5EF4-FFF2-40B4-BE49-F238E27FC236}">
                        <a16:creationId xmlns:a16="http://schemas.microsoft.com/office/drawing/2014/main" id="{D7AEDAB5-BEFD-330B-ABFE-BFA0D652C4D9}"/>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47" name="Straight Connector 46">
              <a:extLst>
                <a:ext uri="{FF2B5EF4-FFF2-40B4-BE49-F238E27FC236}">
                  <a16:creationId xmlns:a16="http://schemas.microsoft.com/office/drawing/2014/main" id="{B6A1BE2E-1B07-60CA-0B86-A5CDD9448E74}"/>
                </a:ext>
              </a:extLst>
            </p:cNvPr>
            <p:cNvCxnSpPr>
              <a:stCxn id="52" idx="6"/>
              <a:endCxn id="55" idx="2"/>
            </p:cNvCxnSpPr>
            <p:nvPr/>
          </p:nvCxnSpPr>
          <p:spPr>
            <a:xfrm>
              <a:off x="2240627" y="2746059"/>
              <a:ext cx="1087740"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A3783A-6133-40CC-6B40-CC10C37E56A3}"/>
                </a:ext>
              </a:extLst>
            </p:cNvPr>
            <p:cNvCxnSpPr>
              <a:stCxn id="55" idx="7"/>
              <a:endCxn id="53" idx="2"/>
            </p:cNvCxnSpPr>
            <p:nvPr/>
          </p:nvCxnSpPr>
          <p:spPr>
            <a:xfrm flipV="1">
              <a:off x="4108856" y="1517020"/>
              <a:ext cx="1034353"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9370-21CD-D56A-54E8-683BACC30F3A}"/>
                </a:ext>
              </a:extLst>
            </p:cNvPr>
            <p:cNvCxnSpPr>
              <a:cxnSpLocks/>
              <a:stCxn id="55" idx="5"/>
              <a:endCxn id="54" idx="2"/>
            </p:cNvCxnSpPr>
            <p:nvPr/>
          </p:nvCxnSpPr>
          <p:spPr>
            <a:xfrm>
              <a:off x="4108856" y="3069348"/>
              <a:ext cx="1034353"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0385B5-3A67-C3E2-C718-C92813427FF2}"/>
                </a:ext>
              </a:extLst>
            </p:cNvPr>
            <p:cNvCxnSpPr>
              <a:cxnSpLocks/>
              <a:stCxn id="53" idx="6"/>
              <a:endCxn id="56" idx="1"/>
            </p:cNvCxnSpPr>
            <p:nvPr/>
          </p:nvCxnSpPr>
          <p:spPr>
            <a:xfrm>
              <a:off x="6057609" y="1517020"/>
              <a:ext cx="1085539"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071451-A99E-8D7E-966F-81F3F10EE860}"/>
                </a:ext>
              </a:extLst>
            </p:cNvPr>
            <p:cNvCxnSpPr>
              <a:cxnSpLocks/>
              <a:stCxn id="54" idx="6"/>
              <a:endCxn id="56" idx="3"/>
            </p:cNvCxnSpPr>
            <p:nvPr/>
          </p:nvCxnSpPr>
          <p:spPr>
            <a:xfrm flipV="1">
              <a:off x="6057609" y="3069348"/>
              <a:ext cx="1085539"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1A7A7FA-6542-36CB-E7AF-FAAB602DFB18}"/>
              </a:ext>
            </a:extLst>
          </p:cNvPr>
          <p:cNvSpPr txBox="1"/>
          <p:nvPr/>
        </p:nvSpPr>
        <p:spPr>
          <a:xfrm>
            <a:off x="732284" y="3778635"/>
            <a:ext cx="3416201" cy="300082"/>
          </a:xfrm>
          <a:prstGeom prst="rect">
            <a:avLst/>
          </a:prstGeom>
          <a:noFill/>
        </p:spPr>
        <p:txBody>
          <a:bodyPr wrap="square" rtlCol="0">
            <a:spAutoFit/>
          </a:bodyPr>
          <a:lstStyle/>
          <a:p>
            <a:pPr algn="ctr"/>
            <a:r>
              <a:rPr lang="en-US" dirty="0"/>
              <a:t>(a) Association in a set of variables</a:t>
            </a:r>
          </a:p>
        </p:txBody>
      </p:sp>
      <p:sp>
        <p:nvSpPr>
          <p:cNvPr id="58" name="TextBox 57">
            <a:extLst>
              <a:ext uri="{FF2B5EF4-FFF2-40B4-BE49-F238E27FC236}">
                <a16:creationId xmlns:a16="http://schemas.microsoft.com/office/drawing/2014/main" id="{CC1427B1-EC14-74D7-0F10-1811551F3B94}"/>
              </a:ext>
            </a:extLst>
          </p:cNvPr>
          <p:cNvSpPr txBox="1"/>
          <p:nvPr/>
        </p:nvSpPr>
        <p:spPr>
          <a:xfrm>
            <a:off x="4996723" y="3778635"/>
            <a:ext cx="3416201" cy="300082"/>
          </a:xfrm>
          <a:prstGeom prst="rect">
            <a:avLst/>
          </a:prstGeom>
          <a:noFill/>
        </p:spPr>
        <p:txBody>
          <a:bodyPr wrap="square" rtlCol="0">
            <a:spAutoFit/>
          </a:bodyPr>
          <a:lstStyle/>
          <a:p>
            <a:pPr algn="ctr"/>
            <a:r>
              <a:rPr lang="en-US" dirty="0"/>
              <a:t>(b) Directionality in a set of variables</a:t>
            </a:r>
          </a:p>
        </p:txBody>
      </p:sp>
    </p:spTree>
    <p:extLst>
      <p:ext uri="{BB962C8B-B14F-4D97-AF65-F5344CB8AC3E}">
        <p14:creationId xmlns:p14="http://schemas.microsoft.com/office/powerpoint/2010/main" val="1919054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𝑿</m:t>
                          </m:r>
                        </m:e>
                        <m:e>
                          <m:r>
                            <a:rPr lang="en-US" b="1" i="1" smtClean="0">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6C0D14-5DA9-5C20-4306-DFFECD9ED12A}"/>
                  </a:ext>
                </a:extLst>
              </p:cNvPr>
              <p:cNvSpPr txBox="1"/>
              <p:nvPr/>
            </p:nvSpPr>
            <p:spPr>
              <a:xfrm>
                <a:off x="3124773" y="2571750"/>
                <a:ext cx="2894454" cy="1600438"/>
              </a:xfrm>
              <a:prstGeom prst="rect">
                <a:avLst/>
              </a:prstGeom>
              <a:noFill/>
              <a:ln>
                <a:solidFill>
                  <a:schemeClr val="tx1">
                    <a:alpha val="10000"/>
                  </a:schemeClr>
                </a:solidFill>
              </a:ln>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0" i="1" smtClean="0">
                        <a:solidFill>
                          <a:schemeClr val="tx1">
                            <a:alpha val="40000"/>
                          </a:schemeClr>
                        </a:solidFill>
                        <a:latin typeface="Cambria Math" panose="02040503050406030204" pitchFamily="18" charset="0"/>
                      </a:rPr>
                      <m:t>𝑀𝐼</m:t>
                    </m:r>
                  </m:oMath>
                </a14:m>
                <a:r>
                  <a:rPr lang="en-US" sz="1400" b="0" dirty="0">
                    <a:solidFill>
                      <a:schemeClr val="tx1">
                        <a:alpha val="40000"/>
                      </a:schemeClr>
                    </a:solidFill>
                  </a:rPr>
                  <a:t> is copula entropy </a:t>
                </a:r>
              </a:p>
              <a:p>
                <a:endParaRPr lang="en-US" sz="1400" b="0" i="1" dirty="0">
                  <a:solidFill>
                    <a:schemeClr val="tx1">
                      <a:alpha val="40000"/>
                    </a:schemeClr>
                  </a:solidFill>
                </a:endParaRPr>
              </a:p>
              <a:p>
                <a:pPr/>
                <a14:m>
                  <m:oMathPara xmlns:m="http://schemas.openxmlformats.org/officeDocument/2006/math">
                    <m:oMathParaPr>
                      <m:jc m:val="centerGroup"/>
                    </m:oMathParaPr>
                    <m:oMath xmlns:m="http://schemas.openxmlformats.org/officeDocument/2006/math">
                      <m:r>
                        <a:rPr lang="en-US" sz="1400" b="1" i="1" smtClean="0">
                          <a:solidFill>
                            <a:srgbClr val="00B050">
                              <a:alpha val="40000"/>
                            </a:srgbClr>
                          </a:solidFill>
                          <a:latin typeface="Cambria Math" panose="02040503050406030204" pitchFamily="18" charset="0"/>
                        </a:rPr>
                        <m:t>𝑴𝑰</m:t>
                      </m:r>
                      <m:d>
                        <m:dPr>
                          <m:ctrlPr>
                            <a:rPr lang="en-US" sz="1400" b="1" i="1" smtClean="0">
                              <a:solidFill>
                                <a:srgbClr val="00B050">
                                  <a:alpha val="40000"/>
                                </a:srgbClr>
                              </a:solidFill>
                              <a:latin typeface="Cambria Math" panose="02040503050406030204" pitchFamily="18" charset="0"/>
                            </a:rPr>
                          </m:ctrlPr>
                        </m:dPr>
                        <m:e>
                          <m:r>
                            <a:rPr lang="en-US" sz="1400" b="1" i="1" smtClean="0">
                              <a:solidFill>
                                <a:srgbClr val="00B050">
                                  <a:alpha val="40000"/>
                                </a:srgbClr>
                              </a:solidFill>
                              <a:latin typeface="Cambria Math" panose="02040503050406030204" pitchFamily="18" charset="0"/>
                            </a:rPr>
                            <m:t>𝑿</m:t>
                          </m:r>
                          <m:r>
                            <a:rPr lang="en-US" sz="1400" b="1" i="1" smtClean="0">
                              <a:solidFill>
                                <a:srgbClr val="00B050">
                                  <a:alpha val="40000"/>
                                </a:srgbClr>
                              </a:solidFill>
                              <a:latin typeface="Cambria Math" panose="02040503050406030204" pitchFamily="18" charset="0"/>
                            </a:rPr>
                            <m:t>,</m:t>
                          </m:r>
                          <m:r>
                            <a:rPr lang="en-US" sz="1400" b="1" i="1" smtClean="0">
                              <a:solidFill>
                                <a:srgbClr val="00B050">
                                  <a:alpha val="40000"/>
                                </a:srgbClr>
                              </a:solidFill>
                              <a:latin typeface="Cambria Math" panose="02040503050406030204" pitchFamily="18" charset="0"/>
                            </a:rPr>
                            <m:t>𝒀</m:t>
                          </m:r>
                        </m:e>
                      </m:d>
                      <m:r>
                        <a:rPr lang="en-US" sz="1400" b="1" i="1" smtClean="0">
                          <a:solidFill>
                            <a:srgbClr val="00B050">
                              <a:alpha val="40000"/>
                            </a:srgbClr>
                          </a:solidFill>
                          <a:latin typeface="Cambria Math" panose="02040503050406030204" pitchFamily="18" charset="0"/>
                        </a:rPr>
                        <m:t>:=</m:t>
                      </m:r>
                      <m:sSub>
                        <m:sSubPr>
                          <m:ctrlPr>
                            <a:rPr lang="en-US" sz="1400" b="1" i="1" smtClean="0">
                              <a:solidFill>
                                <a:srgbClr val="00B050">
                                  <a:alpha val="40000"/>
                                </a:srgbClr>
                              </a:solidFill>
                              <a:latin typeface="Cambria Math" panose="02040503050406030204" pitchFamily="18" charset="0"/>
                            </a:rPr>
                          </m:ctrlPr>
                        </m:sSubPr>
                        <m:e>
                          <m:r>
                            <a:rPr lang="en-US" sz="1400" b="1" i="1" smtClean="0">
                              <a:solidFill>
                                <a:srgbClr val="00B050">
                                  <a:alpha val="40000"/>
                                </a:srgbClr>
                              </a:solidFill>
                              <a:latin typeface="Cambria Math" panose="02040503050406030204" pitchFamily="18" charset="0"/>
                            </a:rPr>
                            <m:t>𝑬</m:t>
                          </m:r>
                        </m:e>
                        <m:sub>
                          <m:r>
                            <a:rPr lang="en-US" sz="1400" b="1" i="1" smtClean="0">
                              <a:solidFill>
                                <a:srgbClr val="00B050">
                                  <a:alpha val="40000"/>
                                </a:srgbClr>
                              </a:solidFill>
                              <a:latin typeface="Cambria Math" panose="02040503050406030204" pitchFamily="18" charset="0"/>
                            </a:rPr>
                            <m:t>𝑿𝒀</m:t>
                          </m:r>
                        </m:sub>
                      </m:sSub>
                      <m:d>
                        <m:dPr>
                          <m:begChr m:val="{"/>
                          <m:endChr m:val="}"/>
                          <m:ctrlPr>
                            <a:rPr lang="en-US" sz="1400" b="1" i="1" smtClean="0">
                              <a:solidFill>
                                <a:srgbClr val="00B050">
                                  <a:alpha val="40000"/>
                                </a:srgbClr>
                              </a:solidFill>
                              <a:latin typeface="Cambria Math" panose="02040503050406030204" pitchFamily="18" charset="0"/>
                            </a:rPr>
                          </m:ctrlPr>
                        </m:dPr>
                        <m:e>
                          <m:r>
                            <a:rPr lang="en-US" sz="1400" b="1" i="0" smtClean="0">
                              <a:solidFill>
                                <a:srgbClr val="00B050">
                                  <a:alpha val="40000"/>
                                </a:srgbClr>
                              </a:solidFill>
                              <a:latin typeface="Cambria Math" panose="02040503050406030204" pitchFamily="18" charset="0"/>
                            </a:rPr>
                            <m:t>𝐥𝐨𝐠</m:t>
                          </m:r>
                          <m:d>
                            <m:dPr>
                              <m:ctrlPr>
                                <a:rPr lang="en-US" sz="1400" b="1" i="1" smtClean="0">
                                  <a:solidFill>
                                    <a:srgbClr val="00B050">
                                      <a:alpha val="40000"/>
                                    </a:srgbClr>
                                  </a:solidFill>
                                  <a:latin typeface="Cambria Math" panose="02040503050406030204" pitchFamily="18" charset="0"/>
                                </a:rPr>
                              </m:ctrlPr>
                            </m:dPr>
                            <m:e>
                              <m:sSub>
                                <m:sSubPr>
                                  <m:ctrlPr>
                                    <a:rPr lang="en-US" sz="1400" b="1" i="1" smtClean="0">
                                      <a:solidFill>
                                        <a:srgbClr val="00B050">
                                          <a:alpha val="40000"/>
                                        </a:srgbClr>
                                      </a:solidFill>
                                      <a:latin typeface="Cambria Math" panose="02040503050406030204" pitchFamily="18" charset="0"/>
                                    </a:rPr>
                                  </m:ctrlPr>
                                </m:sSubPr>
                                <m:e>
                                  <m:r>
                                    <a:rPr lang="en-US" sz="1400" b="1" i="1" smtClean="0">
                                      <a:solidFill>
                                        <a:srgbClr val="00B050">
                                          <a:alpha val="40000"/>
                                        </a:srgbClr>
                                      </a:solidFill>
                                      <a:latin typeface="Cambria Math" panose="02040503050406030204" pitchFamily="18" charset="0"/>
                                    </a:rPr>
                                    <m:t>𝒄</m:t>
                                  </m:r>
                                </m:e>
                                <m:sub>
                                  <m:r>
                                    <a:rPr lang="en-US" sz="1400" b="1" i="1" smtClean="0">
                                      <a:solidFill>
                                        <a:srgbClr val="00B050">
                                          <a:alpha val="40000"/>
                                        </a:srgbClr>
                                      </a:solidFill>
                                      <a:latin typeface="Cambria Math" panose="02040503050406030204" pitchFamily="18" charset="0"/>
                                    </a:rPr>
                                    <m:t>𝑿𝒀</m:t>
                                  </m:r>
                                </m:sub>
                              </m:sSub>
                            </m:e>
                          </m:d>
                        </m:e>
                      </m:d>
                    </m:oMath>
                  </m:oMathPara>
                </a14:m>
                <a:endParaRPr lang="en-US" sz="1400" b="1" dirty="0">
                  <a:solidFill>
                    <a:srgbClr val="00B050">
                      <a:alpha val="40000"/>
                    </a:srgbClr>
                  </a:solidFill>
                </a:endParaRPr>
              </a:p>
              <a:p>
                <a:endParaRPr lang="en-US" sz="1400" dirty="0">
                  <a:solidFill>
                    <a:schemeClr val="tx1">
                      <a:alpha val="40000"/>
                    </a:schemeClr>
                  </a:solidFill>
                </a:endParaRPr>
              </a:p>
              <a:p>
                <a:pPr marL="342900" indent="-342900">
                  <a:buFont typeface="Arial" panose="020B0604020202020204" pitchFamily="34" charset="0"/>
                  <a:buChar char="•"/>
                </a:pPr>
                <a:r>
                  <a:rPr lang="en-US" sz="1400" dirty="0">
                    <a:solidFill>
                      <a:schemeClr val="tx1">
                        <a:alpha val="40000"/>
                      </a:schemeClr>
                    </a:solidFill>
                  </a:rPr>
                  <a:t>Test for independence</a:t>
                </a:r>
              </a:p>
              <a:p>
                <a:endParaRPr lang="en-US" sz="1400" b="0" i="1" dirty="0">
                  <a:solidFill>
                    <a:schemeClr val="tx1">
                      <a:alpha val="40000"/>
                    </a:schemeClr>
                  </a:solidFill>
                </a:endParaRPr>
              </a:p>
              <a:p>
                <a:pPr algn="ctr"/>
                <a14:m>
                  <m:oMath xmlns:m="http://schemas.openxmlformats.org/officeDocument/2006/math">
                    <m:r>
                      <a:rPr lang="en-US" sz="1400" b="0" i="1" smtClean="0">
                        <a:solidFill>
                          <a:schemeClr val="tx1">
                            <a:alpha val="40000"/>
                          </a:schemeClr>
                        </a:solidFill>
                        <a:latin typeface="Cambria Math" panose="02040503050406030204" pitchFamily="18" charset="0"/>
                      </a:rPr>
                      <m:t>𝑀𝐼</m:t>
                    </m:r>
                    <m:r>
                      <a:rPr lang="en-US" sz="1400" b="0" i="1" smtClean="0">
                        <a:solidFill>
                          <a:schemeClr val="tx1">
                            <a:alpha val="40000"/>
                          </a:schemeClr>
                        </a:solidFill>
                        <a:latin typeface="Cambria Math" panose="02040503050406030204" pitchFamily="18" charset="0"/>
                      </a:rPr>
                      <m:t>=0 ⟺</m:t>
                    </m:r>
                    <m:r>
                      <a:rPr lang="en-US" sz="1400" b="0" i="1" smtClean="0">
                        <a:solidFill>
                          <a:schemeClr val="tx1">
                            <a:alpha val="40000"/>
                          </a:schemeClr>
                        </a:solidFill>
                        <a:latin typeface="Cambria Math" panose="02040503050406030204" pitchFamily="18" charset="0"/>
                        <a:ea typeface="Cambria Math" panose="02040503050406030204" pitchFamily="18" charset="0"/>
                      </a:rPr>
                      <m:t>𝑋</m:t>
                    </m:r>
                    <m:r>
                      <a:rPr lang="en-US" sz="1400" b="0" i="1" smtClean="0">
                        <a:solidFill>
                          <a:schemeClr val="tx1">
                            <a:alpha val="40000"/>
                          </a:schemeClr>
                        </a:solidFill>
                        <a:latin typeface="Cambria Math" panose="02040503050406030204" pitchFamily="18" charset="0"/>
                        <a:ea typeface="Cambria Math" panose="02040503050406030204" pitchFamily="18" charset="0"/>
                      </a:rPr>
                      <m:t>⊥</m:t>
                    </m:r>
                    <m:r>
                      <a:rPr lang="en-US" sz="1400" b="0" i="1" smtClean="0">
                        <a:solidFill>
                          <a:schemeClr val="tx1">
                            <a:alpha val="40000"/>
                          </a:schemeClr>
                        </a:solidFill>
                        <a:latin typeface="Cambria Math" panose="02040503050406030204" pitchFamily="18" charset="0"/>
                        <a:ea typeface="Cambria Math" panose="02040503050406030204" pitchFamily="18" charset="0"/>
                      </a:rPr>
                      <m:t>𝑌</m:t>
                    </m:r>
                  </m:oMath>
                </a14:m>
                <a:r>
                  <a:rPr lang="en-US" sz="1400" dirty="0">
                    <a:solidFill>
                      <a:schemeClr val="tx1">
                        <a:alpha val="40000"/>
                      </a:schemeClr>
                    </a:solidFill>
                  </a:rPr>
                  <a:t>.</a:t>
                </a:r>
              </a:p>
            </p:txBody>
          </p:sp>
        </mc:Choice>
        <mc:Fallback xmlns="">
          <p:sp>
            <p:nvSpPr>
              <p:cNvPr id="5" name="TextBox 4">
                <a:extLst>
                  <a:ext uri="{FF2B5EF4-FFF2-40B4-BE49-F238E27FC236}">
                    <a16:creationId xmlns:a16="http://schemas.microsoft.com/office/drawing/2014/main" id="{966C0D14-5DA9-5C20-4306-DFFECD9ED12A}"/>
                  </a:ext>
                </a:extLst>
              </p:cNvPr>
              <p:cNvSpPr txBox="1">
                <a:spLocks noRot="1" noChangeAspect="1" noMove="1" noResize="1" noEditPoints="1" noAdjustHandles="1" noChangeArrowheads="1" noChangeShapeType="1" noTextEdit="1"/>
              </p:cNvSpPr>
              <p:nvPr/>
            </p:nvSpPr>
            <p:spPr>
              <a:xfrm>
                <a:off x="3124773" y="2571750"/>
                <a:ext cx="2894454" cy="1600438"/>
              </a:xfrm>
              <a:prstGeom prst="rect">
                <a:avLst/>
              </a:prstGeom>
              <a:blipFill>
                <a:blip r:embed="rId3"/>
                <a:stretch>
                  <a:fillRect l="-435" t="-787" b="-3150"/>
                </a:stretch>
              </a:blipFill>
              <a:ln>
                <a:solidFill>
                  <a:schemeClr val="tx1">
                    <a:alpha val="1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0CB57-868F-137F-9FB8-98D5B11B9A3B}"/>
                  </a:ext>
                </a:extLst>
              </p:cNvPr>
              <p:cNvSpPr txBox="1"/>
              <p:nvPr/>
            </p:nvSpPr>
            <p:spPr>
              <a:xfrm>
                <a:off x="130414" y="2571750"/>
                <a:ext cx="2894454" cy="1600438"/>
              </a:xfrm>
              <a:prstGeom prst="rect">
                <a:avLst/>
              </a:prstGeom>
              <a:noFill/>
              <a:ln>
                <a:solidFill>
                  <a:schemeClr val="tx1">
                    <a:alpha val="10000"/>
                  </a:schemeClr>
                </a:solidFill>
              </a:ln>
            </p:spPr>
            <p:txBody>
              <a:bodyPr wrap="square" rtlCol="0">
                <a:spAutoFit/>
              </a:bodyPr>
              <a:lstStyle/>
              <a:p>
                <a:pPr marL="285750" indent="-285750">
                  <a:buFont typeface="Arial" panose="020B0604020202020204" pitchFamily="34" charset="0"/>
                  <a:buChar char="•"/>
                </a:pPr>
                <a:r>
                  <a:rPr lang="en-US" sz="1400" b="0" dirty="0">
                    <a:solidFill>
                      <a:schemeClr val="tx1">
                        <a:alpha val="40000"/>
                      </a:schemeClr>
                    </a:solidFill>
                  </a:rPr>
                  <a:t>Joint entropy measures total information in </a:t>
                </a:r>
                <a14:m>
                  <m:oMath xmlns:m="http://schemas.openxmlformats.org/officeDocument/2006/math">
                    <m:d>
                      <m:dPr>
                        <m:ctrlPr>
                          <a:rPr lang="en-US" sz="1400" b="0" i="1" smtClean="0">
                            <a:solidFill>
                              <a:schemeClr val="tx1">
                                <a:alpha val="40000"/>
                              </a:schemeClr>
                            </a:solidFill>
                            <a:latin typeface="Cambria Math" panose="02040503050406030204" pitchFamily="18" charset="0"/>
                          </a:rPr>
                        </m:ctrlPr>
                      </m:dPr>
                      <m:e>
                        <m:r>
                          <a:rPr lang="en-US" sz="1400" b="0" i="1" smtClean="0">
                            <a:solidFill>
                              <a:schemeClr val="tx1">
                                <a:alpha val="40000"/>
                              </a:schemeClr>
                            </a:solidFill>
                            <a:latin typeface="Cambria Math" panose="02040503050406030204" pitchFamily="18" charset="0"/>
                          </a:rPr>
                          <m:t>𝑋</m:t>
                        </m:r>
                        <m:r>
                          <a:rPr lang="en-US" sz="1400" b="0" i="1" smtClean="0">
                            <a:solidFill>
                              <a:schemeClr val="tx1">
                                <a:alpha val="40000"/>
                              </a:schemeClr>
                            </a:solidFill>
                            <a:latin typeface="Cambria Math" panose="02040503050406030204" pitchFamily="18" charset="0"/>
                          </a:rPr>
                          <m:t>,</m:t>
                        </m:r>
                        <m:r>
                          <a:rPr lang="en-US" sz="1400" b="0" i="1" smtClean="0">
                            <a:solidFill>
                              <a:schemeClr val="tx1">
                                <a:alpha val="40000"/>
                              </a:schemeClr>
                            </a:solidFill>
                            <a:latin typeface="Cambria Math" panose="02040503050406030204" pitchFamily="18" charset="0"/>
                          </a:rPr>
                          <m:t>𝑌</m:t>
                        </m:r>
                      </m:e>
                    </m:d>
                  </m:oMath>
                </a14:m>
                <a:endParaRPr lang="en-US" sz="1400" b="0" dirty="0">
                  <a:solidFill>
                    <a:schemeClr val="tx1">
                      <a:alpha val="40000"/>
                    </a:schemeClr>
                  </a:solidFill>
                </a:endParaRPr>
              </a:p>
              <a:p>
                <a:endParaRPr lang="en-US" sz="1400" b="0" i="1" dirty="0">
                  <a:solidFill>
                    <a:schemeClr val="tx1">
                      <a:alpha val="40000"/>
                    </a:schemeClr>
                  </a:solidFill>
                </a:endParaRPr>
              </a:p>
              <a:p>
                <a:pPr/>
                <a14:m>
                  <m:oMathPara xmlns:m="http://schemas.openxmlformats.org/officeDocument/2006/math">
                    <m:oMathParaPr>
                      <m:jc m:val="centerGroup"/>
                    </m:oMathParaPr>
                    <m:oMath xmlns:m="http://schemas.openxmlformats.org/officeDocument/2006/math">
                      <m:r>
                        <a:rPr lang="en-US" sz="1400" b="1" i="1" smtClean="0">
                          <a:solidFill>
                            <a:srgbClr val="FF0000">
                              <a:alpha val="40000"/>
                            </a:srgbClr>
                          </a:solidFill>
                          <a:latin typeface="Cambria Math" panose="02040503050406030204" pitchFamily="18" charset="0"/>
                        </a:rPr>
                        <m:t>𝑯</m:t>
                      </m:r>
                      <m:d>
                        <m:dPr>
                          <m:ctrlPr>
                            <a:rPr lang="en-US" sz="1400" b="1" i="1" smtClean="0">
                              <a:solidFill>
                                <a:srgbClr val="FF0000">
                                  <a:alpha val="40000"/>
                                </a:srgbClr>
                              </a:solidFill>
                              <a:latin typeface="Cambria Math" panose="02040503050406030204" pitchFamily="18" charset="0"/>
                            </a:rPr>
                          </m:ctrlPr>
                        </m:dPr>
                        <m:e>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e>
                      </m:d>
                      <m:r>
                        <a:rPr lang="en-US" sz="1400" b="1" i="1" smtClean="0">
                          <a:solidFill>
                            <a:srgbClr val="FF0000">
                              <a:alpha val="40000"/>
                            </a:srgbClr>
                          </a:solidFill>
                          <a:latin typeface="Cambria Math" panose="02040503050406030204" pitchFamily="18" charset="0"/>
                        </a:rPr>
                        <m:t>:=</m:t>
                      </m:r>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𝑬</m:t>
                          </m:r>
                        </m:e>
                        <m:sub>
                          <m:r>
                            <a:rPr lang="en-US" sz="1400" b="1" i="1" smtClean="0">
                              <a:solidFill>
                                <a:srgbClr val="FF0000">
                                  <a:alpha val="40000"/>
                                </a:srgbClr>
                              </a:solidFill>
                              <a:latin typeface="Cambria Math" panose="02040503050406030204" pitchFamily="18" charset="0"/>
                            </a:rPr>
                            <m:t>𝑿𝒀</m:t>
                          </m:r>
                        </m:sub>
                      </m:sSub>
                      <m:d>
                        <m:dPr>
                          <m:begChr m:val="{"/>
                          <m:endChr m:val="}"/>
                          <m:ctrlPr>
                            <a:rPr lang="en-US" sz="1400" b="1" i="1" smtClean="0">
                              <a:solidFill>
                                <a:srgbClr val="FF0000">
                                  <a:alpha val="40000"/>
                                </a:srgbClr>
                              </a:solidFill>
                              <a:latin typeface="Cambria Math" panose="02040503050406030204" pitchFamily="18" charset="0"/>
                            </a:rPr>
                          </m:ctrlPr>
                        </m:dPr>
                        <m:e>
                          <m:r>
                            <a:rPr lang="en-US" sz="1400" b="1" i="0" smtClean="0">
                              <a:solidFill>
                                <a:srgbClr val="FF0000">
                                  <a:alpha val="40000"/>
                                </a:srgbClr>
                              </a:solidFill>
                              <a:latin typeface="Cambria Math" panose="02040503050406030204" pitchFamily="18" charset="0"/>
                            </a:rPr>
                            <m:t>−</m:t>
                          </m:r>
                          <m:r>
                            <a:rPr lang="en-US" sz="1400" b="1" i="0" smtClean="0">
                              <a:solidFill>
                                <a:srgbClr val="FF0000">
                                  <a:alpha val="40000"/>
                                </a:srgbClr>
                              </a:solidFill>
                              <a:latin typeface="Cambria Math" panose="02040503050406030204" pitchFamily="18" charset="0"/>
                            </a:rPr>
                            <m:t>𝐥𝐨𝐠</m:t>
                          </m:r>
                          <m:d>
                            <m:dPr>
                              <m:ctrlPr>
                                <a:rPr lang="en-US" sz="1400" b="1" i="1" smtClean="0">
                                  <a:solidFill>
                                    <a:srgbClr val="FF0000">
                                      <a:alpha val="40000"/>
                                    </a:srgbClr>
                                  </a:solidFill>
                                  <a:latin typeface="Cambria Math" panose="02040503050406030204" pitchFamily="18" charset="0"/>
                                </a:rPr>
                              </m:ctrlPr>
                            </m:dPr>
                            <m:e>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𝒇</m:t>
                                  </m:r>
                                </m:e>
                                <m:sub>
                                  <m:r>
                                    <a:rPr lang="en-US" sz="1400" b="1" i="1" smtClean="0">
                                      <a:solidFill>
                                        <a:srgbClr val="FF0000">
                                          <a:alpha val="40000"/>
                                        </a:srgbClr>
                                      </a:solidFill>
                                      <a:latin typeface="Cambria Math" panose="02040503050406030204" pitchFamily="18" charset="0"/>
                                    </a:rPr>
                                    <m:t>𝑿𝒀</m:t>
                                  </m:r>
                                </m:sub>
                              </m:sSub>
                            </m:e>
                          </m:d>
                        </m:e>
                      </m:d>
                    </m:oMath>
                  </m:oMathPara>
                </a14:m>
                <a:endParaRPr lang="en-US" sz="1400" b="1" dirty="0">
                  <a:solidFill>
                    <a:schemeClr val="tx1">
                      <a:alpha val="40000"/>
                    </a:schemeClr>
                  </a:solidFill>
                </a:endParaRPr>
              </a:p>
              <a:p>
                <a:endParaRPr lang="en-US" sz="1400" dirty="0">
                  <a:solidFill>
                    <a:schemeClr val="tx1">
                      <a:alpha val="40000"/>
                    </a:schemeClr>
                  </a:solidFill>
                </a:endParaRPr>
              </a:p>
              <a:p>
                <a:pPr marL="285750" indent="-285750">
                  <a:buFont typeface="Arial" panose="020B0604020202020204" pitchFamily="34" charset="0"/>
                  <a:buChar char="•"/>
                </a:pPr>
                <a:r>
                  <a:rPr lang="en-US" sz="1400" dirty="0">
                    <a:solidFill>
                      <a:schemeClr val="tx1">
                        <a:alpha val="40000"/>
                      </a:schemeClr>
                    </a:solidFill>
                  </a:rPr>
                  <a:t>Marginal entropies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and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defined similarly.</a:t>
                </a:r>
              </a:p>
            </p:txBody>
          </p:sp>
        </mc:Choice>
        <mc:Fallback xmlns="">
          <p:sp>
            <p:nvSpPr>
              <p:cNvPr id="21" name="TextBox 20">
                <a:extLst>
                  <a:ext uri="{FF2B5EF4-FFF2-40B4-BE49-F238E27FC236}">
                    <a16:creationId xmlns:a16="http://schemas.microsoft.com/office/drawing/2014/main" id="{65A0CB57-868F-137F-9FB8-98D5B11B9A3B}"/>
                  </a:ext>
                </a:extLst>
              </p:cNvPr>
              <p:cNvSpPr txBox="1">
                <a:spLocks noRot="1" noChangeAspect="1" noMove="1" noResize="1" noEditPoints="1" noAdjustHandles="1" noChangeArrowheads="1" noChangeShapeType="1" noTextEdit="1"/>
              </p:cNvSpPr>
              <p:nvPr/>
            </p:nvSpPr>
            <p:spPr>
              <a:xfrm>
                <a:off x="130414" y="2571750"/>
                <a:ext cx="2894454" cy="1600438"/>
              </a:xfrm>
              <a:prstGeom prst="rect">
                <a:avLst/>
              </a:prstGeom>
              <a:blipFill>
                <a:blip r:embed="rId4"/>
                <a:stretch>
                  <a:fillRect t="-787" b="-3150"/>
                </a:stretch>
              </a:blipFill>
              <a:ln>
                <a:solidFill>
                  <a:schemeClr val="tx1">
                    <a:alpha val="1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8C6074-8022-86B9-F5DB-46CFB508C1C7}"/>
                  </a:ext>
                </a:extLst>
              </p:cNvPr>
              <p:cNvSpPr txBox="1"/>
              <p:nvPr/>
            </p:nvSpPr>
            <p:spPr>
              <a:xfrm>
                <a:off x="6119132" y="2571750"/>
                <a:ext cx="2894454" cy="16004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Conditional entropy </a:t>
                </a:r>
                <a14:m>
                  <m:oMath xmlns:m="http://schemas.openxmlformats.org/officeDocument/2006/math">
                    <m:r>
                      <a:rPr lang="en-US" sz="1400" b="1" i="1" smtClean="0">
                        <a:solidFill>
                          <a:srgbClr val="0070C0"/>
                        </a:solidFill>
                        <a:latin typeface="Cambria Math" panose="02040503050406030204" pitchFamily="18" charset="0"/>
                      </a:rPr>
                      <m:t>𝑯</m:t>
                    </m:r>
                    <m:r>
                      <a:rPr lang="en-US" sz="1400" b="1" i="1" smtClean="0">
                        <a:solidFill>
                          <a:srgbClr val="0070C0"/>
                        </a:solidFill>
                        <a:latin typeface="Cambria Math" panose="02040503050406030204" pitchFamily="18" charset="0"/>
                      </a:rPr>
                      <m:t>(</m:t>
                    </m:r>
                    <m:r>
                      <a:rPr lang="en-US" sz="1400" b="1" i="1" smtClean="0">
                        <a:solidFill>
                          <a:srgbClr val="0070C0"/>
                        </a:solidFill>
                        <a:latin typeface="Cambria Math" panose="02040503050406030204" pitchFamily="18" charset="0"/>
                      </a:rPr>
                      <m:t>𝒀</m:t>
                    </m:r>
                    <m:r>
                      <a:rPr lang="en-US" sz="1400" b="1" i="1" smtClean="0">
                        <a:solidFill>
                          <a:srgbClr val="0070C0"/>
                        </a:solidFill>
                        <a:latin typeface="Cambria Math" panose="02040503050406030204" pitchFamily="18" charset="0"/>
                      </a:rPr>
                      <m:t>|</m:t>
                    </m:r>
                    <m:r>
                      <a:rPr lang="en-US" sz="1400" b="1" i="1" smtClean="0">
                        <a:solidFill>
                          <a:srgbClr val="0070C0"/>
                        </a:solidFill>
                        <a:latin typeface="Cambria Math" panose="02040503050406030204" pitchFamily="18" charset="0"/>
                      </a:rPr>
                      <m:t>𝑿</m:t>
                    </m:r>
                    <m:r>
                      <a:rPr lang="en-US" sz="1400" b="1" i="1" smtClean="0">
                        <a:solidFill>
                          <a:srgbClr val="0070C0"/>
                        </a:solidFill>
                        <a:latin typeface="Cambria Math" panose="02040503050406030204" pitchFamily="18" charset="0"/>
                      </a:rPr>
                      <m:t>)</m:t>
                    </m:r>
                  </m:oMath>
                </a14:m>
                <a:r>
                  <a:rPr lang="en-US" sz="1400" b="1" dirty="0">
                    <a:solidFill>
                      <a:srgbClr val="0070C0"/>
                    </a:solidFill>
                  </a:rPr>
                  <a:t> </a:t>
                </a:r>
                <a:r>
                  <a:rPr lang="en-US" sz="1400" dirty="0"/>
                  <a:t>randomness in </a:t>
                </a:r>
                <a14:m>
                  <m:oMath xmlns:m="http://schemas.openxmlformats.org/officeDocument/2006/math">
                    <m:r>
                      <a:rPr lang="en-US" sz="1400" b="0" i="1" smtClean="0">
                        <a:latin typeface="Cambria Math" panose="02040503050406030204" pitchFamily="18" charset="0"/>
                        <a:ea typeface="Cambria Math" panose="02040503050406030204" pitchFamily="18" charset="0"/>
                      </a:rPr>
                      <m:t>𝑌</m:t>
                    </m:r>
                  </m:oMath>
                </a14:m>
                <a:r>
                  <a:rPr lang="en-US" sz="1400" dirty="0"/>
                  <a:t> if we know </a:t>
                </a:r>
                <a14:m>
                  <m:oMath xmlns:m="http://schemas.openxmlformats.org/officeDocument/2006/math">
                    <m:r>
                      <a:rPr lang="en-US" sz="1400" b="0" i="1" smtClean="0">
                        <a:latin typeface="Cambria Math" panose="02040503050406030204" pitchFamily="18" charset="0"/>
                        <a:ea typeface="Cambria Math" panose="02040503050406030204" pitchFamily="18" charset="0"/>
                      </a:rPr>
                      <m:t>𝑋</m:t>
                    </m:r>
                  </m:oMath>
                </a14:m>
                <a:endParaRPr lang="en-US" sz="1400" b="0" dirty="0">
                  <a:ea typeface="Cambria Math" panose="02040503050406030204" pitchFamily="18" charset="0"/>
                </a:endParaRPr>
              </a:p>
              <a:p>
                <a:endParaRPr lang="en-US" sz="14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𝑯</m:t>
                          </m:r>
                          <m:d>
                            <m:dPr>
                              <m:ctrlPr>
                                <a:rPr lang="en-US" sz="1400" b="1" i="1" smtClean="0">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𝑿</m:t>
                              </m:r>
                            </m:e>
                            <m:e>
                              <m:r>
                                <a:rPr lang="en-US" sz="1400" b="1" i="1" smtClean="0">
                                  <a:solidFill>
                                    <a:srgbClr val="0070C0"/>
                                  </a:solidFill>
                                  <a:latin typeface="Cambria Math" panose="02040503050406030204" pitchFamily="18" charset="0"/>
                                </a:rPr>
                                <m:t>𝒀</m:t>
                              </m:r>
                            </m:e>
                          </m:d>
                          <m:r>
                            <a:rPr lang="en-US" sz="1400" b="1" i="1" smtClean="0">
                              <a:solidFill>
                                <a:srgbClr val="0070C0"/>
                              </a:solidFill>
                              <a:latin typeface="Cambria Math" panose="02040503050406030204" pitchFamily="18" charset="0"/>
                            </a:rPr>
                            <m:t>:= </m:t>
                          </m:r>
                          <m:r>
                            <a:rPr lang="en-US" sz="1400" b="1" i="1" smtClean="0">
                              <a:solidFill>
                                <a:srgbClr val="0070C0"/>
                              </a:solidFill>
                              <a:latin typeface="Cambria Math" panose="02040503050406030204" pitchFamily="18" charset="0"/>
                            </a:rPr>
                            <m:t>𝑬</m:t>
                          </m:r>
                        </m:e>
                        <m:sub>
                          <m:r>
                            <a:rPr lang="en-US" sz="1400" b="1" i="1" smtClean="0">
                              <a:solidFill>
                                <a:srgbClr val="0070C0"/>
                              </a:solidFill>
                              <a:latin typeface="Cambria Math" panose="02040503050406030204" pitchFamily="18" charset="0"/>
                            </a:rPr>
                            <m:t>𝑿𝒀</m:t>
                          </m:r>
                        </m:sub>
                      </m:sSub>
                      <m:d>
                        <m:dPr>
                          <m:begChr m:val="{"/>
                          <m:endChr m:val="}"/>
                          <m:ctrlPr>
                            <a:rPr lang="en-US" sz="1400" b="1" i="1" smtClean="0">
                              <a:solidFill>
                                <a:srgbClr val="0070C0"/>
                              </a:solidFill>
                              <a:latin typeface="Cambria Math" panose="02040503050406030204" pitchFamily="18" charset="0"/>
                            </a:rPr>
                          </m:ctrlPr>
                        </m:dPr>
                        <m:e>
                          <m:r>
                            <a:rPr lang="en-US" sz="1400" b="1" i="0" smtClean="0">
                              <a:solidFill>
                                <a:srgbClr val="0070C0"/>
                              </a:solidFill>
                              <a:latin typeface="Cambria Math" panose="02040503050406030204" pitchFamily="18" charset="0"/>
                            </a:rPr>
                            <m:t>−</m:t>
                          </m:r>
                          <m:r>
                            <a:rPr lang="en-US" sz="1400" b="1" i="0" smtClean="0">
                              <a:solidFill>
                                <a:srgbClr val="0070C0"/>
                              </a:solidFill>
                              <a:latin typeface="Cambria Math" panose="02040503050406030204" pitchFamily="18" charset="0"/>
                            </a:rPr>
                            <m:t>𝐥𝐨𝐠</m:t>
                          </m:r>
                          <m:d>
                            <m:dPr>
                              <m:ctrlPr>
                                <a:rPr lang="en-US" sz="1400" b="1" i="1" smtClean="0">
                                  <a:solidFill>
                                    <a:srgbClr val="0070C0"/>
                                  </a:solidFill>
                                  <a:latin typeface="Cambria Math" panose="02040503050406030204" pitchFamily="18" charset="0"/>
                                </a:rPr>
                              </m:ctrlPr>
                            </m:dPr>
                            <m:e>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𝒇</m:t>
                                  </m:r>
                                </m:e>
                                <m:sub>
                                  <m:r>
                                    <a:rPr lang="en-US" sz="1400" b="1" i="1" smtClean="0">
                                      <a:solidFill>
                                        <a:srgbClr val="0070C0"/>
                                      </a:solidFill>
                                      <a:latin typeface="Cambria Math" panose="02040503050406030204" pitchFamily="18" charset="0"/>
                                    </a:rPr>
                                    <m:t>𝑿𝒀</m:t>
                                  </m:r>
                                </m:sub>
                              </m:sSub>
                              <m:r>
                                <a:rPr lang="en-US" sz="1400" b="1" i="1" smtClean="0">
                                  <a:solidFill>
                                    <a:srgbClr val="0070C0"/>
                                  </a:solidFill>
                                  <a:latin typeface="Cambria Math" panose="02040503050406030204" pitchFamily="18" charset="0"/>
                                </a:rPr>
                                <m:t>/</m:t>
                              </m:r>
                              <m:sSub>
                                <m:sSubPr>
                                  <m:ctrlPr>
                                    <a:rPr lang="en-US" sz="1400" b="1" i="1">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𝒇</m:t>
                                  </m:r>
                                </m:e>
                                <m:sub>
                                  <m:r>
                                    <a:rPr lang="en-US" sz="1400" b="1" i="1">
                                      <a:solidFill>
                                        <a:srgbClr val="0070C0"/>
                                      </a:solidFill>
                                      <a:latin typeface="Cambria Math" panose="02040503050406030204" pitchFamily="18" charset="0"/>
                                    </a:rPr>
                                    <m:t>𝑿</m:t>
                                  </m:r>
                                </m:sub>
                              </m:sSub>
                            </m:e>
                          </m:d>
                        </m:e>
                      </m:d>
                    </m:oMath>
                  </m:oMathPara>
                </a14:m>
                <a:endParaRPr lang="en-US" sz="1400" b="1" dirty="0">
                  <a:solidFill>
                    <a:srgbClr val="0070C0"/>
                  </a:solidFill>
                  <a:ea typeface="Cambria Math" panose="02040503050406030204" pitchFamily="18"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Asymmetric measure and forms basis of weak asymmetry!</a:t>
                </a:r>
              </a:p>
            </p:txBody>
          </p:sp>
        </mc:Choice>
        <mc:Fallback xmlns="">
          <p:sp>
            <p:nvSpPr>
              <p:cNvPr id="22" name="TextBox 21">
                <a:extLst>
                  <a:ext uri="{FF2B5EF4-FFF2-40B4-BE49-F238E27FC236}">
                    <a16:creationId xmlns:a16="http://schemas.microsoft.com/office/drawing/2014/main" id="{A58C6074-8022-86B9-F5DB-46CFB508C1C7}"/>
                  </a:ext>
                </a:extLst>
              </p:cNvPr>
              <p:cNvSpPr txBox="1">
                <a:spLocks noRot="1" noChangeAspect="1" noMove="1" noResize="1" noEditPoints="1" noAdjustHandles="1" noChangeArrowheads="1" noChangeShapeType="1" noTextEdit="1"/>
              </p:cNvSpPr>
              <p:nvPr/>
            </p:nvSpPr>
            <p:spPr>
              <a:xfrm>
                <a:off x="6119132" y="2571750"/>
                <a:ext cx="2894454" cy="1600438"/>
              </a:xfrm>
              <a:prstGeom prst="rect">
                <a:avLst/>
              </a:prstGeom>
              <a:blipFill>
                <a:blip r:embed="rId5"/>
                <a:stretch>
                  <a:fillRect l="-435" t="-787" b="-315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22181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BECD1EBE-13C2-E1E3-CD7D-6FD26F317A40}"/>
              </a:ext>
            </a:extLst>
          </p:cNvPr>
          <p:cNvGrpSpPr/>
          <p:nvPr/>
        </p:nvGrpSpPr>
        <p:grpSpPr>
          <a:xfrm>
            <a:off x="130414" y="2463292"/>
            <a:ext cx="2894454" cy="2071561"/>
            <a:chOff x="130414" y="2573292"/>
            <a:chExt cx="2894454" cy="207156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9DFC7B-AD59-738B-C507-F2C5D84150C1}"/>
                    </a:ext>
                  </a:extLst>
                </p:cNvPr>
                <p:cNvSpPr txBox="1"/>
                <p:nvPr/>
              </p:nvSpPr>
              <p:spPr>
                <a:xfrm>
                  <a:off x="130414" y="2573292"/>
                  <a:ext cx="2894454" cy="307777"/>
                </a:xfrm>
                <a:prstGeom prst="rect">
                  <a:avLst/>
                </a:prstGeom>
                <a:noFill/>
                <a:ln>
                  <a:solidFill>
                    <a:schemeClr val="tx1"/>
                  </a:solidFill>
                </a:ln>
              </p:spPr>
              <p:txBody>
                <a:bodyPr wrap="square" rtlCol="0">
                  <a:spAutoFit/>
                </a:bodyPr>
                <a:lstStyle/>
                <a:p>
                  <a:pPr algn="ctr"/>
                  <a:r>
                    <a:rPr lang="en-US" sz="1400" dirty="0"/>
                    <a:t>Symmetric if </a:t>
                  </a:r>
                  <a14:m>
                    <m:oMath xmlns:m="http://schemas.openxmlformats.org/officeDocument/2006/math">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𝑿</m:t>
                          </m:r>
                        </m:e>
                        <m:e>
                          <m:r>
                            <a:rPr lang="en-US" sz="1400" b="1" i="1">
                              <a:solidFill>
                                <a:srgbClr val="0070C0"/>
                              </a:solidFill>
                              <a:latin typeface="Cambria Math" panose="02040503050406030204" pitchFamily="18" charset="0"/>
                            </a:rPr>
                            <m:t>𝒀</m:t>
                          </m:r>
                        </m:e>
                      </m:d>
                      <m:r>
                        <a:rPr lang="en-US" sz="1400" b="0" i="1" smtClean="0">
                          <a:latin typeface="Cambria Math" panose="02040503050406030204" pitchFamily="18" charset="0"/>
                        </a:rPr>
                        <m:t>=</m:t>
                      </m:r>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𝒀</m:t>
                          </m:r>
                        </m:e>
                        <m:e>
                          <m:r>
                            <a:rPr lang="en-US" sz="1400" b="1" i="1">
                              <a:solidFill>
                                <a:srgbClr val="0070C0"/>
                              </a:solidFill>
                              <a:latin typeface="Cambria Math" panose="02040503050406030204" pitchFamily="18" charset="0"/>
                            </a:rPr>
                            <m:t>𝑿</m:t>
                          </m:r>
                        </m:e>
                      </m:d>
                    </m:oMath>
                  </a14:m>
                  <a:endParaRPr lang="en-US" sz="1400" dirty="0">
                    <a:solidFill>
                      <a:schemeClr val="tx1"/>
                    </a:solidFill>
                  </a:endParaRPr>
                </a:p>
              </p:txBody>
            </p:sp>
          </mc:Choice>
          <mc:Fallback xmlns="">
            <p:sp>
              <p:nvSpPr>
                <p:cNvPr id="6" name="TextBox 5">
                  <a:extLst>
                    <a:ext uri="{FF2B5EF4-FFF2-40B4-BE49-F238E27FC236}">
                      <a16:creationId xmlns:a16="http://schemas.microsoft.com/office/drawing/2014/main" id="{0E9DFC7B-AD59-738B-C507-F2C5D84150C1}"/>
                    </a:ext>
                  </a:extLst>
                </p:cNvPr>
                <p:cNvSpPr txBox="1">
                  <a:spLocks noRot="1" noChangeAspect="1" noMove="1" noResize="1" noEditPoints="1" noAdjustHandles="1" noChangeArrowheads="1" noChangeShapeType="1" noTextEdit="1"/>
                </p:cNvSpPr>
                <p:nvPr/>
              </p:nvSpPr>
              <p:spPr>
                <a:xfrm>
                  <a:off x="130414" y="2573292"/>
                  <a:ext cx="2894454" cy="307777"/>
                </a:xfrm>
                <a:prstGeom prst="rect">
                  <a:avLst/>
                </a:prstGeom>
                <a:blipFill>
                  <a:blip r:embed="rId3"/>
                  <a:stretch>
                    <a:fillRect t="-3846" b="-19231"/>
                  </a:stretch>
                </a:blipFill>
                <a:ln>
                  <a:solidFill>
                    <a:schemeClr val="tx1"/>
                  </a:solid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84C58EF-E053-A1FA-5396-C20131E7BACB}"/>
                </a:ext>
              </a:extLst>
            </p:cNvPr>
            <p:cNvGrpSpPr/>
            <p:nvPr/>
          </p:nvGrpSpPr>
          <p:grpSpPr>
            <a:xfrm>
              <a:off x="387457" y="3178345"/>
              <a:ext cx="2380367" cy="1466508"/>
              <a:chOff x="4247147" y="3096082"/>
              <a:chExt cx="2380367" cy="1466508"/>
            </a:xfrm>
          </p:grpSpPr>
          <p:pic>
            <p:nvPicPr>
              <p:cNvPr id="10" name="Picture 9">
                <a:extLst>
                  <a:ext uri="{FF2B5EF4-FFF2-40B4-BE49-F238E27FC236}">
                    <a16:creationId xmlns:a16="http://schemas.microsoft.com/office/drawing/2014/main" id="{E4866A76-B817-1E67-8551-E924516C4744}"/>
                  </a:ext>
                </a:extLst>
              </p:cNvPr>
              <p:cNvPicPr>
                <a:picLocks noChangeAspect="1"/>
              </p:cNvPicPr>
              <p:nvPr/>
            </p:nvPicPr>
            <p:blipFill>
              <a:blip r:embed="rId4"/>
              <a:stretch>
                <a:fillRect/>
              </a:stretch>
            </p:blipFill>
            <p:spPr>
              <a:xfrm>
                <a:off x="4247147" y="3096082"/>
                <a:ext cx="2380367" cy="1466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738ECA2-8AA4-C0F4-A5E7-69989DD09488}"/>
                      </a:ext>
                    </a:extLst>
                  </p:cNvPr>
                  <p:cNvSpPr txBox="1"/>
                  <p:nvPr/>
                </p:nvSpPr>
                <p:spPr>
                  <a:xfrm>
                    <a:off x="5239668" y="3679295"/>
                    <a:ext cx="395323"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𝑴𝑰</m:t>
                          </m:r>
                        </m:oMath>
                      </m:oMathPara>
                    </a14:m>
                    <a:endParaRPr lang="en-US" dirty="0">
                      <a:solidFill>
                        <a:schemeClr val="tx1"/>
                      </a:solidFill>
                    </a:endParaRPr>
                  </a:p>
                </p:txBody>
              </p:sp>
            </mc:Choice>
            <mc:Fallback xmlns="">
              <p:sp>
                <p:nvSpPr>
                  <p:cNvPr id="12" name="TextBox 11">
                    <a:extLst>
                      <a:ext uri="{FF2B5EF4-FFF2-40B4-BE49-F238E27FC236}">
                        <a16:creationId xmlns:a16="http://schemas.microsoft.com/office/drawing/2014/main" id="{4738ECA2-8AA4-C0F4-A5E7-69989DD09488}"/>
                      </a:ext>
                    </a:extLst>
                  </p:cNvPr>
                  <p:cNvSpPr txBox="1">
                    <a:spLocks noRot="1" noChangeAspect="1" noMove="1" noResize="1" noEditPoints="1" noAdjustHandles="1" noChangeArrowheads="1" noChangeShapeType="1" noTextEdit="1"/>
                  </p:cNvSpPr>
                  <p:nvPr/>
                </p:nvSpPr>
                <p:spPr>
                  <a:xfrm>
                    <a:off x="5239668" y="3679295"/>
                    <a:ext cx="395323"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3F0B17-A3E5-14F7-6A4F-5DAD0BE491A4}"/>
                      </a:ext>
                    </a:extLst>
                  </p:cNvPr>
                  <p:cNvSpPr txBox="1"/>
                  <p:nvPr/>
                </p:nvSpPr>
                <p:spPr>
                  <a:xfrm>
                    <a:off x="5875108" y="3679295"/>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𝑿</m:t>
                              </m:r>
                            </m:e>
                            <m:e>
                              <m:r>
                                <a:rPr lang="en-US" b="1" i="1" smtClean="0">
                                  <a:solidFill>
                                    <a:schemeClr val="tx1"/>
                                  </a:solidFill>
                                  <a:latin typeface="Cambria Math" panose="02040503050406030204" pitchFamily="18" charset="0"/>
                                </a:rPr>
                                <m:t>𝒀</m:t>
                              </m:r>
                            </m:e>
                          </m:d>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B03F0B17-A3E5-14F7-6A4F-5DAD0BE491A4}"/>
                      </a:ext>
                    </a:extLst>
                  </p:cNvPr>
                  <p:cNvSpPr txBox="1">
                    <a:spLocks noRot="1" noChangeAspect="1" noMove="1" noResize="1" noEditPoints="1" noAdjustHandles="1" noChangeArrowheads="1" noChangeShapeType="1" noTextEdit="1"/>
                  </p:cNvSpPr>
                  <p:nvPr/>
                </p:nvSpPr>
                <p:spPr>
                  <a:xfrm>
                    <a:off x="5875108" y="3679295"/>
                    <a:ext cx="738868"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1BF128-7F03-7B6E-3BA1-26C217E2F55A}"/>
                      </a:ext>
                    </a:extLst>
                  </p:cNvPr>
                  <p:cNvSpPr txBox="1"/>
                  <p:nvPr/>
                </p:nvSpPr>
                <p:spPr>
                  <a:xfrm>
                    <a:off x="4247147" y="3673491"/>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𝒀</m:t>
                              </m:r>
                            </m:e>
                            <m:e>
                              <m:r>
                                <a:rPr lang="en-US" b="1" i="1" smtClean="0">
                                  <a:solidFill>
                                    <a:schemeClr val="tx1"/>
                                  </a:solidFill>
                                  <a:latin typeface="Cambria Math" panose="02040503050406030204" pitchFamily="18" charset="0"/>
                                </a:rPr>
                                <m:t>𝑿</m:t>
                              </m:r>
                            </m:e>
                          </m:d>
                        </m:oMath>
                      </m:oMathPara>
                    </a14:m>
                    <a:endParaRPr lang="en-US" dirty="0">
                      <a:solidFill>
                        <a:schemeClr val="tx1"/>
                      </a:solidFill>
                    </a:endParaRPr>
                  </a:p>
                </p:txBody>
              </p:sp>
            </mc:Choice>
            <mc:Fallback xmlns="">
              <p:sp>
                <p:nvSpPr>
                  <p:cNvPr id="15" name="TextBox 14">
                    <a:extLst>
                      <a:ext uri="{FF2B5EF4-FFF2-40B4-BE49-F238E27FC236}">
                        <a16:creationId xmlns:a16="http://schemas.microsoft.com/office/drawing/2014/main" id="{2A1BF128-7F03-7B6E-3BA1-26C217E2F55A}"/>
                      </a:ext>
                    </a:extLst>
                  </p:cNvPr>
                  <p:cNvSpPr txBox="1">
                    <a:spLocks noRot="1" noChangeAspect="1" noMove="1" noResize="1" noEditPoints="1" noAdjustHandles="1" noChangeArrowheads="1" noChangeShapeType="1" noTextEdit="1"/>
                  </p:cNvSpPr>
                  <p:nvPr/>
                </p:nvSpPr>
                <p:spPr>
                  <a:xfrm>
                    <a:off x="4247147" y="3673491"/>
                    <a:ext cx="738868" cy="300082"/>
                  </a:xfrm>
                  <a:prstGeom prst="rect">
                    <a:avLst/>
                  </a:prstGeom>
                  <a:blipFill>
                    <a:blip r:embed="rId7"/>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40249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A31D431D-9233-9E64-37B7-33229349E239}"/>
              </a:ext>
            </a:extLst>
          </p:cNvPr>
          <p:cNvGrpSpPr/>
          <p:nvPr/>
        </p:nvGrpSpPr>
        <p:grpSpPr>
          <a:xfrm>
            <a:off x="3055813" y="2461750"/>
            <a:ext cx="2966852" cy="2069635"/>
            <a:chOff x="3055813" y="2571750"/>
            <a:chExt cx="2966852" cy="2069635"/>
          </a:xfrm>
        </p:grpSpPr>
        <p:grpSp>
          <p:nvGrpSpPr>
            <p:cNvPr id="33" name="Group 32">
              <a:extLst>
                <a:ext uri="{FF2B5EF4-FFF2-40B4-BE49-F238E27FC236}">
                  <a16:creationId xmlns:a16="http://schemas.microsoft.com/office/drawing/2014/main" id="{613B2187-ABFD-8234-2C9E-62D5D27BF96A}"/>
                </a:ext>
              </a:extLst>
            </p:cNvPr>
            <p:cNvGrpSpPr/>
            <p:nvPr/>
          </p:nvGrpSpPr>
          <p:grpSpPr>
            <a:xfrm>
              <a:off x="3055813" y="2571750"/>
              <a:ext cx="2966852" cy="2069635"/>
              <a:chOff x="3055813" y="2571750"/>
              <a:chExt cx="2966852" cy="2069635"/>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8C6074-8022-86B9-F5DB-46CFB508C1C7}"/>
                      </a:ext>
                    </a:extLst>
                  </p:cNvPr>
                  <p:cNvSpPr txBox="1"/>
                  <p:nvPr/>
                </p:nvSpPr>
                <p:spPr>
                  <a:xfrm>
                    <a:off x="3055813" y="2571750"/>
                    <a:ext cx="2966852" cy="307777"/>
                  </a:xfrm>
                  <a:prstGeom prst="rect">
                    <a:avLst/>
                  </a:prstGeom>
                  <a:noFill/>
                  <a:ln>
                    <a:solidFill>
                      <a:schemeClr val="tx1"/>
                    </a:solidFill>
                  </a:ln>
                </p:spPr>
                <p:txBody>
                  <a:bodyPr wrap="square" rtlCol="0">
                    <a:spAutoFit/>
                  </a:bodyPr>
                  <a:lstStyle/>
                  <a:p>
                    <a:pPr algn="ctr"/>
                    <a14:m>
                      <m:oMath xmlns:m="http://schemas.openxmlformats.org/officeDocument/2006/math">
                        <m:r>
                          <a:rPr lang="en-US" sz="1400" i="1">
                            <a:latin typeface="Cambria Math" panose="02040503050406030204" pitchFamily="18" charset="0"/>
                          </a:rPr>
                          <m:t>𝑋</m:t>
                        </m:r>
                        <m:sSub>
                          <m:sSubPr>
                            <m:ctrlPr>
                              <a:rPr lang="en-US" sz="1400" i="1">
                                <a:latin typeface="Cambria Math" panose="02040503050406030204" pitchFamily="18" charset="0"/>
                              </a:rPr>
                            </m:ctrlPr>
                          </m:sSubPr>
                          <m:e>
                            <m:r>
                              <a:rPr lang="en-US" sz="1400" i="1">
                                <a:latin typeface="Cambria Math" panose="02040503050406030204" pitchFamily="18" charset="0"/>
                              </a:rPr>
                              <m:t>≻</m:t>
                            </m:r>
                          </m:e>
                          <m:sub>
                            <m:r>
                              <a:rPr lang="en-US" sz="1400" i="1">
                                <a:latin typeface="Cambria Math" panose="02040503050406030204" pitchFamily="18" charset="0"/>
                              </a:rPr>
                              <m:t>𝑤</m:t>
                            </m:r>
                          </m:sub>
                        </m:sSub>
                        <m:r>
                          <a:rPr lang="en-US" sz="1400" i="1">
                            <a:latin typeface="Cambria Math" panose="02040503050406030204" pitchFamily="18" charset="0"/>
                          </a:rPr>
                          <m:t>𝑌</m:t>
                        </m:r>
                      </m:oMath>
                    </a14:m>
                    <a:r>
                      <a:rPr lang="en-US" sz="1400" b="1" i="1" dirty="0"/>
                      <a:t> </a:t>
                    </a:r>
                    <a:r>
                      <a:rPr lang="en-US" sz="1400" dirty="0"/>
                      <a:t>if</a:t>
                    </a:r>
                    <a:r>
                      <a:rPr lang="en-US" sz="1400" i="1" dirty="0"/>
                      <a:t> </a:t>
                    </a:r>
                    <a14:m>
                      <m:oMath xmlns:m="http://schemas.openxmlformats.org/officeDocument/2006/math">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𝑿</m:t>
                            </m:r>
                          </m:e>
                          <m:e>
                            <m:r>
                              <a:rPr lang="en-US" sz="1400" b="1" i="1" smtClean="0">
                                <a:solidFill>
                                  <a:srgbClr val="0070C0"/>
                                </a:solidFill>
                                <a:latin typeface="Cambria Math" panose="02040503050406030204" pitchFamily="18" charset="0"/>
                              </a:rPr>
                              <m:t>𝒀</m:t>
                            </m:r>
                          </m:e>
                        </m:d>
                        <m:r>
                          <a:rPr lang="en-US" sz="1400" b="0" i="1" smtClean="0">
                            <a:solidFill>
                              <a:srgbClr val="0070C0"/>
                            </a:solidFill>
                            <a:latin typeface="Cambria Math" panose="02040503050406030204" pitchFamily="18" charset="0"/>
                          </a:rPr>
                          <m:t>&gt;</m:t>
                        </m:r>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𝒀</m:t>
                            </m:r>
                          </m:e>
                          <m:e>
                            <m:r>
                              <a:rPr lang="en-US" sz="1400" b="1" i="1" smtClean="0">
                                <a:solidFill>
                                  <a:srgbClr val="0070C0"/>
                                </a:solidFill>
                                <a:latin typeface="Cambria Math" panose="02040503050406030204" pitchFamily="18" charset="0"/>
                              </a:rPr>
                              <m:t>𝑿</m:t>
                            </m:r>
                          </m:e>
                        </m:d>
                      </m:oMath>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A58C6074-8022-86B9-F5DB-46CFB508C1C7}"/>
                      </a:ext>
                    </a:extLst>
                  </p:cNvPr>
                  <p:cNvSpPr txBox="1">
                    <a:spLocks noRot="1" noChangeAspect="1" noMove="1" noResize="1" noEditPoints="1" noAdjustHandles="1" noChangeArrowheads="1" noChangeShapeType="1" noTextEdit="1"/>
                  </p:cNvSpPr>
                  <p:nvPr/>
                </p:nvSpPr>
                <p:spPr>
                  <a:xfrm>
                    <a:off x="3055813" y="2571750"/>
                    <a:ext cx="2966852" cy="307777"/>
                  </a:xfrm>
                  <a:prstGeom prst="rect">
                    <a:avLst/>
                  </a:prstGeom>
                  <a:blipFill>
                    <a:blip r:embed="rId3"/>
                    <a:stretch>
                      <a:fillRect t="-3846" b="-19231"/>
                    </a:stretch>
                  </a:blipFill>
                  <a:ln>
                    <a:solidFill>
                      <a:schemeClr val="tx1"/>
                    </a:solidFill>
                  </a:ln>
                </p:spPr>
                <p:txBody>
                  <a:bodyPr/>
                  <a:lstStyle/>
                  <a:p>
                    <a:r>
                      <a:rPr lang="en-US">
                        <a:noFill/>
                      </a:rPr>
                      <a:t> </a:t>
                    </a:r>
                  </a:p>
                </p:txBody>
              </p:sp>
            </mc:Fallback>
          </mc:AlternateContent>
          <p:pic>
            <p:nvPicPr>
              <p:cNvPr id="27" name="Picture 26">
                <a:extLst>
                  <a:ext uri="{FF2B5EF4-FFF2-40B4-BE49-F238E27FC236}">
                    <a16:creationId xmlns:a16="http://schemas.microsoft.com/office/drawing/2014/main" id="{55830AA1-5A08-443D-705E-A51A860C7CD3}"/>
                  </a:ext>
                </a:extLst>
              </p:cNvPr>
              <p:cNvPicPr>
                <a:picLocks/>
              </p:cNvPicPr>
              <p:nvPr/>
            </p:nvPicPr>
            <p:blipFill>
              <a:blip r:embed="rId4"/>
              <a:stretch>
                <a:fillRect/>
              </a:stretch>
            </p:blipFill>
            <p:spPr>
              <a:xfrm>
                <a:off x="3355780" y="3178345"/>
                <a:ext cx="2377440" cy="1463040"/>
              </a:xfrm>
              <a:prstGeom prst="rect">
                <a:avLst/>
              </a:prstGeom>
            </p:spPr>
          </p:pic>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F9D6D46-2D70-778B-37B1-6ECDAF0BCC5F}"/>
                    </a:ext>
                  </a:extLst>
                </p:cNvPr>
                <p:cNvSpPr txBox="1"/>
                <p:nvPr/>
              </p:nvSpPr>
              <p:spPr>
                <a:xfrm rot="2935250">
                  <a:off x="3394685" y="4114271"/>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𝒀</m:t>
                            </m:r>
                          </m:e>
                          <m:e>
                            <m:r>
                              <a:rPr lang="en-US" b="1" i="1" smtClean="0">
                                <a:solidFill>
                                  <a:schemeClr val="tx1"/>
                                </a:solidFill>
                                <a:latin typeface="Cambria Math" panose="02040503050406030204" pitchFamily="18" charset="0"/>
                              </a:rPr>
                              <m:t>𝑿</m:t>
                            </m:r>
                          </m:e>
                        </m:d>
                      </m:oMath>
                    </m:oMathPara>
                  </a14:m>
                  <a:endParaRPr lang="en-US" dirty="0">
                    <a:solidFill>
                      <a:schemeClr val="tx1"/>
                    </a:solidFill>
                  </a:endParaRPr>
                </a:p>
              </p:txBody>
            </p:sp>
          </mc:Choice>
          <mc:Fallback xmlns="">
            <p:sp>
              <p:nvSpPr>
                <p:cNvPr id="28" name="TextBox 27">
                  <a:extLst>
                    <a:ext uri="{FF2B5EF4-FFF2-40B4-BE49-F238E27FC236}">
                      <a16:creationId xmlns:a16="http://schemas.microsoft.com/office/drawing/2014/main" id="{5F9D6D46-2D70-778B-37B1-6ECDAF0BCC5F}"/>
                    </a:ext>
                  </a:extLst>
                </p:cNvPr>
                <p:cNvSpPr txBox="1">
                  <a:spLocks noRot="1" noChangeAspect="1" noMove="1" noResize="1" noEditPoints="1" noAdjustHandles="1" noChangeArrowheads="1" noChangeShapeType="1" noTextEdit="1"/>
                </p:cNvSpPr>
                <p:nvPr/>
              </p:nvSpPr>
              <p:spPr>
                <a:xfrm rot="2935250">
                  <a:off x="3394685" y="4114271"/>
                  <a:ext cx="738868"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A689FE7-B7C7-8280-927A-35B2F0ACDDB9}"/>
                    </a:ext>
                  </a:extLst>
                </p:cNvPr>
                <p:cNvSpPr txBox="1"/>
                <p:nvPr/>
              </p:nvSpPr>
              <p:spPr>
                <a:xfrm>
                  <a:off x="4185170" y="3749567"/>
                  <a:ext cx="395323"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𝑴𝑰</m:t>
                        </m:r>
                      </m:oMath>
                    </m:oMathPara>
                  </a14:m>
                  <a:endParaRPr lang="en-US" dirty="0">
                    <a:solidFill>
                      <a:schemeClr val="tx1"/>
                    </a:solidFill>
                  </a:endParaRPr>
                </a:p>
              </p:txBody>
            </p:sp>
          </mc:Choice>
          <mc:Fallback xmlns="">
            <p:sp>
              <p:nvSpPr>
                <p:cNvPr id="29" name="TextBox 28">
                  <a:extLst>
                    <a:ext uri="{FF2B5EF4-FFF2-40B4-BE49-F238E27FC236}">
                      <a16:creationId xmlns:a16="http://schemas.microsoft.com/office/drawing/2014/main" id="{3A689FE7-B7C7-8280-927A-35B2F0ACDDB9}"/>
                    </a:ext>
                  </a:extLst>
                </p:cNvPr>
                <p:cNvSpPr txBox="1">
                  <a:spLocks noRot="1" noChangeAspect="1" noMove="1" noResize="1" noEditPoints="1" noAdjustHandles="1" noChangeArrowheads="1" noChangeShapeType="1" noTextEdit="1"/>
                </p:cNvSpPr>
                <p:nvPr/>
              </p:nvSpPr>
              <p:spPr>
                <a:xfrm>
                  <a:off x="4185170" y="3749567"/>
                  <a:ext cx="395323"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44EE37C-8F4E-9409-A75B-B965FCAF2DF9}"/>
                    </a:ext>
                  </a:extLst>
                </p:cNvPr>
                <p:cNvSpPr txBox="1"/>
                <p:nvPr/>
              </p:nvSpPr>
              <p:spPr>
                <a:xfrm>
                  <a:off x="4921866" y="3737198"/>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𝑿</m:t>
                            </m:r>
                          </m:e>
                          <m:e>
                            <m:r>
                              <a:rPr lang="en-US" b="1" i="1" smtClean="0">
                                <a:solidFill>
                                  <a:schemeClr val="tx1"/>
                                </a:solidFill>
                                <a:latin typeface="Cambria Math" panose="02040503050406030204" pitchFamily="18" charset="0"/>
                              </a:rPr>
                              <m:t>𝒀</m:t>
                            </m:r>
                          </m:e>
                        </m:d>
                      </m:oMath>
                    </m:oMathPara>
                  </a14:m>
                  <a:endParaRPr lang="en-US" dirty="0">
                    <a:solidFill>
                      <a:schemeClr val="tx1"/>
                    </a:solidFill>
                  </a:endParaRPr>
                </a:p>
              </p:txBody>
            </p:sp>
          </mc:Choice>
          <mc:Fallback xmlns="">
            <p:sp>
              <p:nvSpPr>
                <p:cNvPr id="31" name="TextBox 30">
                  <a:extLst>
                    <a:ext uri="{FF2B5EF4-FFF2-40B4-BE49-F238E27FC236}">
                      <a16:creationId xmlns:a16="http://schemas.microsoft.com/office/drawing/2014/main" id="{B44EE37C-8F4E-9409-A75B-B965FCAF2DF9}"/>
                    </a:ext>
                  </a:extLst>
                </p:cNvPr>
                <p:cNvSpPr txBox="1">
                  <a:spLocks noRot="1" noChangeAspect="1" noMove="1" noResize="1" noEditPoints="1" noAdjustHandles="1" noChangeArrowheads="1" noChangeShapeType="1" noTextEdit="1"/>
                </p:cNvSpPr>
                <p:nvPr/>
              </p:nvSpPr>
              <p:spPr>
                <a:xfrm>
                  <a:off x="4921866" y="3737198"/>
                  <a:ext cx="738868" cy="3000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17C8CA-493F-6D8F-C60F-043059E8DD11}"/>
                  </a:ext>
                </a:extLst>
              </p:cNvPr>
              <p:cNvSpPr txBox="1"/>
              <p:nvPr/>
            </p:nvSpPr>
            <p:spPr>
              <a:xfrm>
                <a:off x="2454238" y="2104578"/>
                <a:ext cx="4252509" cy="276999"/>
              </a:xfrm>
              <a:prstGeom prst="rect">
                <a:avLst/>
              </a:prstGeom>
              <a:noFill/>
            </p:spPr>
            <p:txBody>
              <a:bodyPr wrap="square" rtlCol="0">
                <a:spAutoFit/>
              </a:bodyPr>
              <a:lstStyle/>
              <a:p>
                <a:pPr algn="ctr"/>
                <a:r>
                  <a:rPr lang="en-US" sz="1200" b="0" i="1" dirty="0">
                    <a:effectLst/>
                  </a:rPr>
                  <a:t>“Less uncertainty in </a:t>
                </a:r>
                <a14:m>
                  <m:oMath xmlns:m="http://schemas.openxmlformats.org/officeDocument/2006/math">
                    <m:r>
                      <a:rPr lang="en-US" sz="1200" b="0" i="1" smtClean="0">
                        <a:effectLst/>
                        <a:latin typeface="Cambria Math" panose="02040503050406030204" pitchFamily="18" charset="0"/>
                      </a:rPr>
                      <m:t>𝑌</m:t>
                    </m:r>
                  </m:oMath>
                </a14:m>
                <a:r>
                  <a:rPr lang="en-US" sz="1200" b="0" i="1" dirty="0">
                    <a:effectLst/>
                  </a:rPr>
                  <a:t> after conditioning on </a:t>
                </a:r>
                <a14:m>
                  <m:oMath xmlns:m="http://schemas.openxmlformats.org/officeDocument/2006/math">
                    <m:r>
                      <a:rPr lang="en-US" sz="1200" i="1">
                        <a:latin typeface="Cambria Math" panose="02040503050406030204" pitchFamily="18" charset="0"/>
                      </a:rPr>
                      <m:t>𝑌</m:t>
                    </m:r>
                  </m:oMath>
                </a14:m>
                <a:r>
                  <a:rPr lang="en-US" sz="1200" b="0" i="1" dirty="0">
                    <a:effectLst/>
                  </a:rPr>
                  <a:t> than the converse”</a:t>
                </a:r>
                <a:endParaRPr lang="en-US" sz="1200" i="1" dirty="0"/>
              </a:p>
            </p:txBody>
          </p:sp>
        </mc:Choice>
        <mc:Fallback xmlns="">
          <p:sp>
            <p:nvSpPr>
              <p:cNvPr id="5" name="TextBox 4">
                <a:extLst>
                  <a:ext uri="{FF2B5EF4-FFF2-40B4-BE49-F238E27FC236}">
                    <a16:creationId xmlns:a16="http://schemas.microsoft.com/office/drawing/2014/main" id="{5017C8CA-493F-6D8F-C60F-043059E8DD11}"/>
                  </a:ext>
                </a:extLst>
              </p:cNvPr>
              <p:cNvSpPr txBox="1">
                <a:spLocks noRot="1" noChangeAspect="1" noMove="1" noResize="1" noEditPoints="1" noAdjustHandles="1" noChangeArrowheads="1" noChangeShapeType="1" noTextEdit="1"/>
              </p:cNvSpPr>
              <p:nvPr/>
            </p:nvSpPr>
            <p:spPr>
              <a:xfrm>
                <a:off x="2454238" y="2104578"/>
                <a:ext cx="4252509" cy="276999"/>
              </a:xfrm>
              <a:prstGeom prst="rect">
                <a:avLst/>
              </a:prstGeom>
              <a:blipFill>
                <a:blip r:embed="rId8"/>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289461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B4900D29-9266-4EBA-E8C2-FFDC090E562D}"/>
              </a:ext>
            </a:extLst>
          </p:cNvPr>
          <p:cNvGrpSpPr/>
          <p:nvPr/>
        </p:nvGrpSpPr>
        <p:grpSpPr>
          <a:xfrm>
            <a:off x="6046736" y="2461750"/>
            <a:ext cx="2966852" cy="2069635"/>
            <a:chOff x="3052375" y="2571750"/>
            <a:chExt cx="2966852" cy="2069635"/>
          </a:xfrm>
        </p:grpSpPr>
        <p:grpSp>
          <p:nvGrpSpPr>
            <p:cNvPr id="25" name="Group 24">
              <a:extLst>
                <a:ext uri="{FF2B5EF4-FFF2-40B4-BE49-F238E27FC236}">
                  <a16:creationId xmlns:a16="http://schemas.microsoft.com/office/drawing/2014/main" id="{87548DDA-1D44-7329-55CE-481BB419BE9C}"/>
                </a:ext>
              </a:extLst>
            </p:cNvPr>
            <p:cNvGrpSpPr/>
            <p:nvPr/>
          </p:nvGrpSpPr>
          <p:grpSpPr>
            <a:xfrm>
              <a:off x="3052375" y="2571750"/>
              <a:ext cx="2966852" cy="2069635"/>
              <a:chOff x="3052375" y="2571750"/>
              <a:chExt cx="2966852" cy="206963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E4A6AE-524C-BE9A-EE54-7F37159964DA}"/>
                      </a:ext>
                    </a:extLst>
                  </p:cNvPr>
                  <p:cNvSpPr txBox="1"/>
                  <p:nvPr/>
                </p:nvSpPr>
                <p:spPr>
                  <a:xfrm>
                    <a:off x="3052375" y="2571750"/>
                    <a:ext cx="2966852" cy="307777"/>
                  </a:xfrm>
                  <a:prstGeom prst="rect">
                    <a:avLst/>
                  </a:prstGeom>
                  <a:noFill/>
                  <a:ln>
                    <a:solidFill>
                      <a:schemeClr val="tx1"/>
                    </a:solidFill>
                  </a:ln>
                </p:spPr>
                <p:txBody>
                  <a:bodyPr wrap="square" rtlCol="0">
                    <a:spAutoFit/>
                  </a:bodyPr>
                  <a:lstStyle/>
                  <a:p>
                    <a:pPr algn="ctr"/>
                    <a14:m>
                      <m:oMath xmlns:m="http://schemas.openxmlformats.org/officeDocument/2006/math">
                        <m:r>
                          <a:rPr lang="en-US" sz="1400" b="0" i="1" smtClean="0">
                            <a:latin typeface="Cambria Math" panose="02040503050406030204" pitchFamily="18" charset="0"/>
                          </a:rPr>
                          <m:t>𝑌</m:t>
                        </m:r>
                        <m:sSub>
                          <m:sSubPr>
                            <m:ctrlPr>
                              <a:rPr lang="en-US" sz="1400" i="1">
                                <a:latin typeface="Cambria Math" panose="02040503050406030204" pitchFamily="18" charset="0"/>
                              </a:rPr>
                            </m:ctrlPr>
                          </m:sSubPr>
                          <m:e>
                            <m:r>
                              <a:rPr lang="en-US" sz="1400" b="0" i="1">
                                <a:latin typeface="Cambria Math" panose="02040503050406030204" pitchFamily="18" charset="0"/>
                              </a:rPr>
                              <m:t>≻</m:t>
                            </m:r>
                          </m:e>
                          <m:sub>
                            <m:r>
                              <a:rPr lang="en-US" sz="1400" b="0" i="1">
                                <a:latin typeface="Cambria Math" panose="02040503050406030204" pitchFamily="18" charset="0"/>
                              </a:rPr>
                              <m:t>𝑤</m:t>
                            </m:r>
                          </m:sub>
                        </m:sSub>
                        <m:r>
                          <a:rPr lang="en-US" sz="1400" b="0" i="1" smtClean="0">
                            <a:latin typeface="Cambria Math" panose="02040503050406030204" pitchFamily="18" charset="0"/>
                          </a:rPr>
                          <m:t>𝑋</m:t>
                        </m:r>
                      </m:oMath>
                    </a14:m>
                    <a:r>
                      <a:rPr lang="en-US" sz="1400" b="1" i="1" dirty="0"/>
                      <a:t> </a:t>
                    </a:r>
                    <a:r>
                      <a:rPr lang="en-US" sz="1400" dirty="0"/>
                      <a:t>if</a:t>
                    </a:r>
                    <a:r>
                      <a:rPr lang="en-US" sz="1400" b="1" i="1" dirty="0"/>
                      <a:t> </a:t>
                    </a:r>
                    <a14:m>
                      <m:oMath xmlns:m="http://schemas.openxmlformats.org/officeDocument/2006/math">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𝒀</m:t>
                            </m:r>
                          </m:e>
                          <m:e>
                            <m:r>
                              <a:rPr lang="en-US" sz="1400" b="1" i="1" smtClean="0">
                                <a:solidFill>
                                  <a:srgbClr val="0070C0"/>
                                </a:solidFill>
                                <a:latin typeface="Cambria Math" panose="02040503050406030204" pitchFamily="18" charset="0"/>
                              </a:rPr>
                              <m:t>𝑿</m:t>
                            </m:r>
                          </m:e>
                        </m:d>
                        <m:r>
                          <a:rPr lang="en-US" sz="1400" i="1">
                            <a:solidFill>
                              <a:srgbClr val="0070C0"/>
                            </a:solidFill>
                            <a:latin typeface="Cambria Math" panose="02040503050406030204" pitchFamily="18" charset="0"/>
                          </a:rPr>
                          <m:t>&gt;</m:t>
                        </m:r>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𝑿</m:t>
                            </m:r>
                          </m:e>
                          <m:e>
                            <m:r>
                              <a:rPr lang="en-US" sz="1400" b="1" i="1" smtClean="0">
                                <a:solidFill>
                                  <a:srgbClr val="0070C0"/>
                                </a:solidFill>
                                <a:latin typeface="Cambria Math" panose="02040503050406030204" pitchFamily="18" charset="0"/>
                              </a:rPr>
                              <m:t>𝒀</m:t>
                            </m:r>
                          </m:e>
                        </m:d>
                      </m:oMath>
                    </a14:m>
                    <a:endParaRPr lang="en-US" sz="1400" dirty="0"/>
                  </a:p>
                </p:txBody>
              </p:sp>
            </mc:Choice>
            <mc:Fallback xmlns="">
              <p:sp>
                <p:nvSpPr>
                  <p:cNvPr id="4" name="TextBox 3">
                    <a:extLst>
                      <a:ext uri="{FF2B5EF4-FFF2-40B4-BE49-F238E27FC236}">
                        <a16:creationId xmlns:a16="http://schemas.microsoft.com/office/drawing/2014/main" id="{DAE4A6AE-524C-BE9A-EE54-7F37159964DA}"/>
                      </a:ext>
                    </a:extLst>
                  </p:cNvPr>
                  <p:cNvSpPr txBox="1">
                    <a:spLocks noRot="1" noChangeAspect="1" noMove="1" noResize="1" noEditPoints="1" noAdjustHandles="1" noChangeArrowheads="1" noChangeShapeType="1" noTextEdit="1"/>
                  </p:cNvSpPr>
                  <p:nvPr/>
                </p:nvSpPr>
                <p:spPr>
                  <a:xfrm>
                    <a:off x="3052375" y="2571750"/>
                    <a:ext cx="2966852" cy="307777"/>
                  </a:xfrm>
                  <a:prstGeom prst="rect">
                    <a:avLst/>
                  </a:prstGeom>
                  <a:blipFill>
                    <a:blip r:embed="rId3"/>
                    <a:stretch>
                      <a:fillRect t="-3846" b="-19231"/>
                    </a:stretch>
                  </a:blipFill>
                  <a:ln>
                    <a:solidFill>
                      <a:schemeClr val="tx1"/>
                    </a:solidFill>
                  </a:ln>
                </p:spPr>
                <p:txBody>
                  <a:bodyPr/>
                  <a:lstStyle/>
                  <a:p>
                    <a:r>
                      <a:rPr lang="en-US">
                        <a:noFill/>
                      </a:rPr>
                      <a:t> </a:t>
                    </a:r>
                  </a:p>
                </p:txBody>
              </p:sp>
            </mc:Fallback>
          </mc:AlternateContent>
          <p:pic>
            <p:nvPicPr>
              <p:cNvPr id="18" name="Picture 17">
                <a:extLst>
                  <a:ext uri="{FF2B5EF4-FFF2-40B4-BE49-F238E27FC236}">
                    <a16:creationId xmlns:a16="http://schemas.microsoft.com/office/drawing/2014/main" id="{7104EE20-2D79-6301-FCAA-4ABAA2E799E4}"/>
                  </a:ext>
                </a:extLst>
              </p:cNvPr>
              <p:cNvPicPr>
                <a:picLocks/>
              </p:cNvPicPr>
              <p:nvPr/>
            </p:nvPicPr>
            <p:blipFill>
              <a:blip r:embed="rId4"/>
              <a:stretch>
                <a:fillRect/>
              </a:stretch>
            </p:blipFill>
            <p:spPr>
              <a:xfrm>
                <a:off x="3383280" y="3178345"/>
                <a:ext cx="2377440" cy="1463040"/>
              </a:xfrm>
              <a:prstGeom prst="rect">
                <a:avLst/>
              </a:prstGeom>
            </p:spPr>
          </p:pic>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A0BA07-A5DA-C41B-5B7A-3049E248609C}"/>
                    </a:ext>
                  </a:extLst>
                </p:cNvPr>
                <p:cNvSpPr txBox="1"/>
                <p:nvPr/>
              </p:nvSpPr>
              <p:spPr>
                <a:xfrm>
                  <a:off x="4506437" y="3749950"/>
                  <a:ext cx="395323"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𝑴𝑰</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7CA0BA07-A5DA-C41B-5B7A-3049E248609C}"/>
                    </a:ext>
                  </a:extLst>
                </p:cNvPr>
                <p:cNvSpPr txBox="1">
                  <a:spLocks noRot="1" noChangeAspect="1" noMove="1" noResize="1" noEditPoints="1" noAdjustHandles="1" noChangeArrowheads="1" noChangeShapeType="1" noTextEdit="1"/>
                </p:cNvSpPr>
                <p:nvPr/>
              </p:nvSpPr>
              <p:spPr>
                <a:xfrm>
                  <a:off x="4506437" y="3749950"/>
                  <a:ext cx="395323"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324AE7-514D-012C-FD74-DD23A3A9E376}"/>
                    </a:ext>
                  </a:extLst>
                </p:cNvPr>
                <p:cNvSpPr txBox="1"/>
                <p:nvPr/>
              </p:nvSpPr>
              <p:spPr>
                <a:xfrm rot="18559731">
                  <a:off x="4992589" y="4110488"/>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𝑿</m:t>
                            </m:r>
                          </m:e>
                          <m:e>
                            <m:r>
                              <a:rPr lang="en-US" b="1" i="1" smtClean="0">
                                <a:solidFill>
                                  <a:schemeClr val="tx1"/>
                                </a:solidFill>
                                <a:latin typeface="Cambria Math" panose="02040503050406030204" pitchFamily="18" charset="0"/>
                              </a:rPr>
                              <m:t>𝒀</m:t>
                            </m:r>
                          </m:e>
                        </m:d>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0B324AE7-514D-012C-FD74-DD23A3A9E376}"/>
                    </a:ext>
                  </a:extLst>
                </p:cNvPr>
                <p:cNvSpPr txBox="1">
                  <a:spLocks noRot="1" noChangeAspect="1" noMove="1" noResize="1" noEditPoints="1" noAdjustHandles="1" noChangeArrowheads="1" noChangeShapeType="1" noTextEdit="1"/>
                </p:cNvSpPr>
                <p:nvPr/>
              </p:nvSpPr>
              <p:spPr>
                <a:xfrm rot="18559731">
                  <a:off x="4992589" y="4110488"/>
                  <a:ext cx="738868"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E6C607-3B38-6780-1F27-A1FF67BBA79D}"/>
                    </a:ext>
                  </a:extLst>
                </p:cNvPr>
                <p:cNvSpPr txBox="1"/>
                <p:nvPr/>
              </p:nvSpPr>
              <p:spPr>
                <a:xfrm>
                  <a:off x="3469518" y="3749950"/>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𝒀</m:t>
                            </m:r>
                          </m:e>
                          <m:e>
                            <m:r>
                              <a:rPr lang="en-US" b="1" i="1" smtClean="0">
                                <a:solidFill>
                                  <a:schemeClr val="tx1"/>
                                </a:solidFill>
                                <a:latin typeface="Cambria Math" panose="02040503050406030204" pitchFamily="18" charset="0"/>
                              </a:rPr>
                              <m:t>𝑿</m:t>
                            </m:r>
                          </m:e>
                        </m:d>
                      </m:oMath>
                    </m:oMathPara>
                  </a14:m>
                  <a:endParaRPr lang="en-US" dirty="0">
                    <a:solidFill>
                      <a:schemeClr val="tx1"/>
                    </a:solidFill>
                  </a:endParaRPr>
                </a:p>
              </p:txBody>
            </p:sp>
          </mc:Choice>
          <mc:Fallback xmlns="">
            <p:sp>
              <p:nvSpPr>
                <p:cNvPr id="23" name="TextBox 22">
                  <a:extLst>
                    <a:ext uri="{FF2B5EF4-FFF2-40B4-BE49-F238E27FC236}">
                      <a16:creationId xmlns:a16="http://schemas.microsoft.com/office/drawing/2014/main" id="{F9E6C607-3B38-6780-1F27-A1FF67BBA79D}"/>
                    </a:ext>
                  </a:extLst>
                </p:cNvPr>
                <p:cNvSpPr txBox="1">
                  <a:spLocks noRot="1" noChangeAspect="1" noMove="1" noResize="1" noEditPoints="1" noAdjustHandles="1" noChangeArrowheads="1" noChangeShapeType="1" noTextEdit="1"/>
                </p:cNvSpPr>
                <p:nvPr/>
              </p:nvSpPr>
              <p:spPr>
                <a:xfrm>
                  <a:off x="3469518" y="3749950"/>
                  <a:ext cx="738868" cy="3000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23A77D-406B-97F8-217E-2AA8B01EC0FA}"/>
                  </a:ext>
                </a:extLst>
              </p:cNvPr>
              <p:cNvSpPr txBox="1"/>
              <p:nvPr/>
            </p:nvSpPr>
            <p:spPr>
              <a:xfrm>
                <a:off x="4891491" y="2116236"/>
                <a:ext cx="4252509" cy="276999"/>
              </a:xfrm>
              <a:prstGeom prst="rect">
                <a:avLst/>
              </a:prstGeom>
              <a:noFill/>
            </p:spPr>
            <p:txBody>
              <a:bodyPr wrap="square" rtlCol="0">
                <a:spAutoFit/>
              </a:bodyPr>
              <a:lstStyle/>
              <a:p>
                <a:pPr algn="ctr"/>
                <a:r>
                  <a:rPr lang="en-US" sz="1200" b="0" i="1" dirty="0">
                    <a:effectLst/>
                  </a:rPr>
                  <a:t>“Less uncertainty in </a:t>
                </a:r>
                <a14:m>
                  <m:oMath xmlns:m="http://schemas.openxmlformats.org/officeDocument/2006/math">
                    <m:r>
                      <a:rPr lang="en-US" sz="1200" b="0" i="1" smtClean="0">
                        <a:effectLst/>
                        <a:latin typeface="Cambria Math" panose="02040503050406030204" pitchFamily="18" charset="0"/>
                      </a:rPr>
                      <m:t>𝑋</m:t>
                    </m:r>
                  </m:oMath>
                </a14:m>
                <a:r>
                  <a:rPr lang="en-US" sz="1200" b="0" i="1" dirty="0">
                    <a:effectLst/>
                  </a:rPr>
                  <a:t> after conditioning on </a:t>
                </a:r>
                <a14:m>
                  <m:oMath xmlns:m="http://schemas.openxmlformats.org/officeDocument/2006/math">
                    <m:r>
                      <a:rPr lang="en-US" sz="1200" b="0" i="1" smtClean="0">
                        <a:effectLst/>
                        <a:latin typeface="Cambria Math" panose="02040503050406030204" pitchFamily="18" charset="0"/>
                      </a:rPr>
                      <m:t>𝑌</m:t>
                    </m:r>
                  </m:oMath>
                </a14:m>
                <a:r>
                  <a:rPr lang="en-US" sz="1200" b="0" i="1" dirty="0">
                    <a:effectLst/>
                  </a:rPr>
                  <a:t> than the converse”</a:t>
                </a:r>
                <a:endParaRPr lang="en-US" sz="1200" i="1" dirty="0"/>
              </a:p>
            </p:txBody>
          </p:sp>
        </mc:Choice>
        <mc:Fallback xmlns="">
          <p:sp>
            <p:nvSpPr>
              <p:cNvPr id="5" name="TextBox 4">
                <a:extLst>
                  <a:ext uri="{FF2B5EF4-FFF2-40B4-BE49-F238E27FC236}">
                    <a16:creationId xmlns:a16="http://schemas.microsoft.com/office/drawing/2014/main" id="{5123A77D-406B-97F8-217E-2AA8B01EC0FA}"/>
                  </a:ext>
                </a:extLst>
              </p:cNvPr>
              <p:cNvSpPr txBox="1">
                <a:spLocks noRot="1" noChangeAspect="1" noMove="1" noResize="1" noEditPoints="1" noAdjustHandles="1" noChangeArrowheads="1" noChangeShapeType="1" noTextEdit="1"/>
              </p:cNvSpPr>
              <p:nvPr/>
            </p:nvSpPr>
            <p:spPr>
              <a:xfrm>
                <a:off x="4891491" y="2116236"/>
                <a:ext cx="4252509" cy="276999"/>
              </a:xfrm>
              <a:prstGeom prst="rect">
                <a:avLst/>
              </a:prstGeom>
              <a:blipFill>
                <a:blip r:embed="rId8"/>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4128287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Weak asymmetry coefficient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oMath>
                </a14:m>
                <a:endParaRPr lang="en-US" b="0" dirty="0"/>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285750" indent="-285750">
                  <a:spcAft>
                    <a:spcPts val="1000"/>
                  </a:spcAft>
                  <a:buFont typeface="Arial" panose="020B0604020202020204" pitchFamily="34" charset="0"/>
                  <a:buChar char="•"/>
                </a:pPr>
                <a:r>
                  <a:rPr lang="en-US" dirty="0"/>
                  <a:t>Comparison reveals potential asymmetry in predictability:</a:t>
                </a:r>
              </a:p>
              <a:p>
                <a:pPr>
                  <a:spcAft>
                    <a:spcPts val="1000"/>
                  </a:spcAft>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𝑿</m:t>
                          </m:r>
                        </m:e>
                        <m:e>
                          <m:r>
                            <a:rPr lang="en-US" b="1" i="1" smtClean="0">
                              <a:solidFill>
                                <a:srgbClr val="0070C0"/>
                              </a:solidFill>
                              <a:latin typeface="Cambria Math" panose="02040503050406030204" pitchFamily="18" charset="0"/>
                            </a:rPr>
                            <m:t>𝒀</m:t>
                          </m:r>
                        </m:e>
                      </m:d>
                      <m:r>
                        <a:rPr lang="en-US" i="1">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𝑯</m:t>
                      </m:r>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𝒀</m:t>
                      </m:r>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𝑿</m:t>
                      </m:r>
                      <m:r>
                        <a:rPr lang="en-US" b="1" i="1" smtClean="0">
                          <a:solidFill>
                            <a:srgbClr val="0070C0"/>
                          </a:solidFill>
                          <a:latin typeface="Cambria Math" panose="02040503050406030204" pitchFamily="18" charset="0"/>
                          <a:ea typeface="Cambria Math" panose="02040503050406030204" pitchFamily="18" charset="0"/>
                        </a:rPr>
                        <m:t>)</m:t>
                      </m:r>
                    </m:oMath>
                  </m:oMathPara>
                </a14:m>
                <a:endParaRPr lang="en-US" b="1" dirty="0">
                  <a:solidFill>
                    <a:srgbClr val="0070C0"/>
                  </a:solidFill>
                </a:endParaRPr>
              </a:p>
              <a:p>
                <a:pPr marL="285750" indent="-285750">
                  <a:spcAft>
                    <a:spcPts val="1000"/>
                  </a:spcAft>
                  <a:buFont typeface="Arial" panose="020B0604020202020204" pitchFamily="34" charset="0"/>
                  <a:buChar char="•"/>
                </a:pPr>
                <a:r>
                  <a:rPr lang="en-US" dirty="0"/>
                  <a:t>“</a:t>
                </a:r>
                <a:r>
                  <a:rPr lang="en-US" i="1" dirty="0"/>
                  <a:t>Asymmetric predictability is an imprint of underlying causal direction</a:t>
                </a:r>
                <a:r>
                  <a:rPr lang="en-US" dirty="0"/>
                  <a:t>”</a:t>
                </a:r>
              </a:p>
              <a:p>
                <a:pPr marL="285750" indent="-285750">
                  <a:spcAft>
                    <a:spcPts val="1000"/>
                  </a:spcAft>
                  <a:buFont typeface="Arial" panose="020B0604020202020204" pitchFamily="34" charset="0"/>
                  <a:buChar char="•"/>
                </a:pPr>
                <a:r>
                  <a:rPr lang="en-US" dirty="0"/>
                  <a:t>The weak asymmetry coefficient (WAC)</a:t>
                </a:r>
              </a:p>
              <a:p>
                <a:pPr>
                  <a:spcAft>
                    <a:spcPts val="1000"/>
                  </a:spcAft>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sub>
                      </m:sSub>
                      <m:r>
                        <a:rPr lang="en-US" b="0"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0" i="1" smtClean="0">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𝑯</m:t>
                      </m:r>
                      <m:d>
                        <m:dPr>
                          <m:ctrlPr>
                            <a:rPr lang="en-US" b="1" i="1">
                              <a:solidFill>
                                <a:srgbClr val="0070C0"/>
                              </a:solidFill>
                              <a:latin typeface="Cambria Math" panose="02040503050406030204" pitchFamily="18" charset="0"/>
                              <a:ea typeface="Cambria Math" panose="02040503050406030204" pitchFamily="18" charset="0"/>
                            </a:rPr>
                          </m:ctrlPr>
                        </m:dPr>
                        <m:e>
                          <m:r>
                            <a:rPr lang="en-US" b="1" i="1">
                              <a:solidFill>
                                <a:srgbClr val="0070C0"/>
                              </a:solidFill>
                              <a:latin typeface="Cambria Math" panose="02040503050406030204" pitchFamily="18" charset="0"/>
                              <a:ea typeface="Cambria Math" panose="02040503050406030204" pitchFamily="18" charset="0"/>
                            </a:rPr>
                            <m:t>𝒀</m:t>
                          </m:r>
                        </m:e>
                        <m:e>
                          <m:r>
                            <a:rPr lang="en-US" b="1" i="1">
                              <a:solidFill>
                                <a:srgbClr val="0070C0"/>
                              </a:solidFill>
                              <a:latin typeface="Cambria Math" panose="02040503050406030204" pitchFamily="18" charset="0"/>
                              <a:ea typeface="Cambria Math" panose="02040503050406030204" pitchFamily="18" charset="0"/>
                            </a:rPr>
                            <m:t>𝑿</m:t>
                          </m:r>
                        </m:e>
                      </m:d>
                      <m:r>
                        <a:rPr lang="en-US" b="0" i="0" smtClean="0">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rPr>
                        <m:t>𝑯</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rPr>
                        <m:t>𝑯</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𝒀</m:t>
                      </m:r>
                      <m:r>
                        <a:rPr lang="en-US" b="1"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Last equality from chain rule of entropy: </a:t>
                </a:r>
                <a:endParaRPr lang="en-US" i="1" dirty="0">
                  <a:latin typeface="Cambria Math" panose="02040503050406030204" pitchFamily="18" charset="0"/>
                </a:endParaRPr>
              </a:p>
              <a:p>
                <a:pPr algn="ctr">
                  <a:spcAft>
                    <a:spcPts val="1000"/>
                  </a:spcAft>
                </a:pPr>
                <a14:m>
                  <m:oMath xmlns:m="http://schemas.openxmlformats.org/officeDocument/2006/math">
                    <m:r>
                      <a:rPr lang="en-US" b="1" i="1" smtClean="0">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0" i="1" smtClean="0">
                        <a:latin typeface="Cambria Math" panose="02040503050406030204" pitchFamily="18" charset="0"/>
                      </a:rPr>
                      <m:t>+</m:t>
                    </m:r>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𝒀</m:t>
                        </m:r>
                      </m:e>
                    </m:d>
                    <m:r>
                      <a:rPr lang="en-US" b="0" i="1" smtClean="0">
                        <a:latin typeface="Cambria Math" panose="02040503050406030204" pitchFamily="18" charset="0"/>
                      </a:rPr>
                      <m:t>=</m:t>
                    </m:r>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0"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r>
                      <a:rPr lang="en-US" b="0" i="1" smtClean="0">
                        <a:latin typeface="Cambria Math" panose="02040503050406030204" pitchFamily="18" charset="0"/>
                      </a:rPr>
                      <m:t>+</m:t>
                    </m:r>
                    <m:r>
                      <a:rPr lang="en-US" b="1" i="1" smtClean="0">
                        <a:solidFill>
                          <a:srgbClr val="FF0000"/>
                        </a:solidFill>
                        <a:latin typeface="Cambria Math" panose="02040503050406030204" pitchFamily="18" charset="0"/>
                      </a:rPr>
                      <m:t>𝑯</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m:t>
                    </m:r>
                  </m:oMath>
                </a14:m>
                <a:r>
                  <a:rPr lang="en-US" b="1" dirty="0">
                    <a:solidFill>
                      <a:srgbClr val="FF0000"/>
                    </a:solidFill>
                  </a:rPr>
                  <a:t> </a:t>
                </a:r>
                <a:endParaRPr lang="en-US" b="1"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3"/>
                <a:stretch>
                  <a:fillRect l="-482"/>
                </a:stretch>
              </a:blipFill>
            </p:spPr>
            <p:txBody>
              <a:bodyPr/>
              <a:lstStyle/>
              <a:p>
                <a:r>
                  <a:rPr lang="en-US">
                    <a:noFill/>
                  </a:rPr>
                  <a:t> </a:t>
                </a:r>
              </a:p>
            </p:txBody>
          </p:sp>
        </mc:Fallback>
      </mc:AlternateContent>
    </p:spTree>
    <p:extLst>
      <p:ext uri="{BB962C8B-B14F-4D97-AF65-F5344CB8AC3E}">
        <p14:creationId xmlns:p14="http://schemas.microsoft.com/office/powerpoint/2010/main" val="2599444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lstStyle/>
              <a:p>
                <a:pPr marL="285750" indent="-285750">
                  <a:spcAft>
                    <a:spcPts val="1000"/>
                  </a:spcAft>
                  <a:buFont typeface="Arial" panose="020B0604020202020204" pitchFamily="34" charset="0"/>
                  <a:buChar char="•"/>
                </a:pPr>
                <a:r>
                  <a:rPr lang="en-US" dirty="0"/>
                  <a:t>Unadjusted weak asymmetry coefficient (WAC)</a:t>
                </a:r>
              </a:p>
              <a:p>
                <a:pPr>
                  <a:spcAft>
                    <a:spcPts val="1000"/>
                  </a:spcAft>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𝑋</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r>
                        <a:rPr lang="en-US" b="0"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by examining conditional WACs</a:t>
                </a:r>
              </a:p>
              <a:p>
                <a:pPr marL="285750" indent="-285750">
                  <a:spcAft>
                    <a:spcPts val="1000"/>
                  </a:spcAft>
                  <a:buFont typeface="Arial" panose="020B0604020202020204" pitchFamily="34" charset="0"/>
                  <a:buChar char="•"/>
                </a:pPr>
                <a:r>
                  <a:rPr lang="en-US" dirty="0"/>
                  <a:t>Case 1: WAC for specific value of </a:t>
                </a:r>
                <a14:m>
                  <m:oMath xmlns:m="http://schemas.openxmlformats.org/officeDocument/2006/math">
                    <m:r>
                      <a:rPr lang="en-US" b="1" i="1">
                        <a:latin typeface="Cambria Math" panose="02040503050406030204" pitchFamily="18" charset="0"/>
                      </a:rPr>
                      <m:t>𝒁</m:t>
                    </m:r>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𝟎</m:t>
                        </m:r>
                      </m:sub>
                    </m:sSub>
                  </m:oMath>
                </a14:m>
                <a:endParaRPr lang="en-US" dirty="0"/>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r>
                            <a:rPr lang="en-US" b="1" i="1">
                              <a:latin typeface="Cambria Math" panose="02040503050406030204" pitchFamily="18" charset="0"/>
                            </a:rPr>
                            <m:t>|</m:t>
                          </m:r>
                          <m:r>
                            <a:rPr lang="en-US" b="1" i="1">
                              <a:latin typeface="Cambria Math" panose="02040503050406030204" pitchFamily="18" charset="0"/>
                            </a:rPr>
                            <m:t>𝒁</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𝒛</m:t>
                              </m:r>
                            </m:e>
                            <m:sub>
                              <m:r>
                                <a:rPr lang="en-US" b="1" i="1">
                                  <a:latin typeface="Cambria Math" panose="02040503050406030204" pitchFamily="18" charset="0"/>
                                </a:rPr>
                                <m:t>𝟎</m:t>
                              </m:r>
                            </m:sub>
                          </m:sSub>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𝑋</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𝒁</m:t>
                      </m:r>
                      <m:r>
                        <a:rPr lang="en-US" b="1" i="1" smtClean="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𝒛</m:t>
                          </m:r>
                        </m:e>
                        <m:sub>
                          <m:r>
                            <a:rPr lang="en-US" b="1" i="1">
                              <a:solidFill>
                                <a:srgbClr val="FF0000"/>
                              </a:solidFill>
                              <a:latin typeface="Cambria Math" panose="02040503050406030204" pitchFamily="18" charset="0"/>
                            </a:rPr>
                            <m:t>𝟎</m:t>
                          </m:r>
                        </m:sub>
                      </m:sSub>
                      <m:r>
                        <a:rPr lang="en-US" b="0" i="1" smtClean="0">
                          <a:solidFill>
                            <a:srgbClr val="FF0000"/>
                          </a:solidFill>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r>
                        <a:rPr lang="en-US" b="0" i="1">
                          <a:solidFill>
                            <a:srgbClr val="FF0000"/>
                          </a:solidFill>
                          <a:latin typeface="Cambria Math" panose="02040503050406030204" pitchFamily="18" charset="0"/>
                        </a:rPr>
                        <m:t>|</m:t>
                      </m:r>
                      <m:r>
                        <a:rPr lang="en-US" b="0" i="1">
                          <a:solidFill>
                            <a:srgbClr val="FF0000"/>
                          </a:solidFill>
                          <a:latin typeface="Cambria Math" panose="02040503050406030204" pitchFamily="18" charset="0"/>
                        </a:rPr>
                        <m:t>𝑍</m:t>
                      </m:r>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𝒛</m:t>
                          </m:r>
                        </m:e>
                        <m:sub>
                          <m:r>
                            <a:rPr lang="en-US" b="1" i="1">
                              <a:solidFill>
                                <a:srgbClr val="FF0000"/>
                              </a:solidFill>
                              <a:latin typeface="Cambria Math" panose="02040503050406030204" pitchFamily="18" charset="0"/>
                            </a:rPr>
                            <m:t>𝟎</m:t>
                          </m:r>
                        </m:sub>
                      </m:sSub>
                      <m:r>
                        <a:rPr lang="en-US" b="0"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Case 2: Aggregated WAC for all possible values of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𝟎</m:t>
                        </m:r>
                      </m:sub>
                    </m:sSub>
                  </m:oMath>
                </a14:m>
                <a:endParaRPr lang="en-US" dirty="0"/>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r>
                            <a:rPr lang="en-US" b="1" i="1">
                              <a:latin typeface="Cambria Math" panose="02040503050406030204" pitchFamily="18" charset="0"/>
                            </a:rPr>
                            <m:t>|</m:t>
                          </m:r>
                          <m:r>
                            <a:rPr lang="en-US" b="1" i="1">
                              <a:latin typeface="Cambria Math" panose="02040503050406030204" pitchFamily="18" charset="0"/>
                            </a:rPr>
                            <m:t>𝒁</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𝑋</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𝒁</m:t>
                      </m:r>
                      <m:r>
                        <a:rPr lang="en-US" b="0" i="1" smtClean="0">
                          <a:solidFill>
                            <a:srgbClr val="FF0000"/>
                          </a:solidFill>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𝒁</m:t>
                      </m:r>
                      <m:r>
                        <a:rPr lang="en-US" b="0"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3"/>
                <a:stretch>
                  <a:fillRect l="-482" t="-1581"/>
                </a:stretch>
              </a:blipFill>
            </p:spPr>
            <p:txBody>
              <a:bodyPr/>
              <a:lstStyle/>
              <a:p>
                <a:r>
                  <a:rPr lang="en-US">
                    <a:noFill/>
                  </a:rPr>
                  <a:t> </a:t>
                </a:r>
              </a:p>
            </p:txBody>
          </p:sp>
        </mc:Fallback>
      </mc:AlternateContent>
    </p:spTree>
    <p:extLst>
      <p:ext uri="{BB962C8B-B14F-4D97-AF65-F5344CB8AC3E}">
        <p14:creationId xmlns:p14="http://schemas.microsoft.com/office/powerpoint/2010/main" val="3909434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Density estimation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lstStyle/>
              <a:p>
                <a:pPr marL="285750" indent="-285750">
                  <a:buFont typeface="Arial" panose="020B0604020202020204" pitchFamily="34" charset="0"/>
                  <a:buChar char="•"/>
                </a:pPr>
                <a:r>
                  <a:rPr lang="en-US" dirty="0"/>
                  <a:t>To estimate </a:t>
                </a:r>
                <a14:m>
                  <m:oMath xmlns:m="http://schemas.openxmlformats.org/officeDocument/2006/math">
                    <m:r>
                      <a:rPr lang="en-US" b="0" i="1" smtClean="0">
                        <a:solidFill>
                          <a:schemeClr val="tx1"/>
                        </a:solidFill>
                        <a:latin typeface="Cambria Math" panose="02040503050406030204" pitchFamily="18" charset="0"/>
                      </a:rPr>
                      <m:t>𝐻</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b="0" i="1">
                        <a:solidFill>
                          <a:schemeClr val="tx1"/>
                        </a:solidFill>
                        <a:latin typeface="Cambria Math" panose="02040503050406030204" pitchFamily="18" charset="0"/>
                      </a:rPr>
                      <m:t>𝐻</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𝒁</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𝒛</m:t>
                        </m:r>
                      </m:e>
                      <m:sub>
                        <m:r>
                          <a:rPr lang="en-US" b="1" i="1" smtClean="0">
                            <a:solidFill>
                              <a:schemeClr val="tx1"/>
                            </a:solidFill>
                            <a:latin typeface="Cambria Math" panose="02040503050406030204" pitchFamily="18" charset="0"/>
                          </a:rPr>
                          <m:t>𝟎</m:t>
                        </m:r>
                      </m:sub>
                    </m:sSub>
                    <m:r>
                      <a:rPr lang="en-US" b="0" i="1">
                        <a:solidFill>
                          <a:schemeClr val="tx1"/>
                        </a:solidFill>
                        <a:latin typeface="Cambria Math" panose="02040503050406030204" pitchFamily="18" charset="0"/>
                      </a:rPr>
                      <m:t>)</m:t>
                    </m:r>
                  </m:oMath>
                </a14:m>
                <a:r>
                  <a:rPr lang="en-US" dirty="0">
                    <a:solidFill>
                      <a:schemeClr val="tx1"/>
                    </a:solidFill>
                  </a:rPr>
                  <a:t>, need </a:t>
                </a:r>
                <a:r>
                  <a:rPr lang="en-US" dirty="0"/>
                  <a:t>plug-in estimators of underlying density. </a:t>
                </a:r>
              </a:p>
              <a:p>
                <a:pPr marL="285750" indent="-285750">
                  <a:buFont typeface="Arial" panose="020B0604020202020204" pitchFamily="34" charset="0"/>
                  <a:buChar char="•"/>
                </a:pPr>
                <a:r>
                  <a:rPr lang="en-US" dirty="0"/>
                  <a:t>Bernacchia et al. (2011): consider the inverse Fourier transform of the density estimator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dirty="0" smtClean="0">
                            <a:latin typeface="Cambria Math" panose="02040503050406030204" pitchFamily="18" charset="0"/>
                          </a:rPr>
                          <m:t>𝑋</m:t>
                        </m:r>
                      </m:sub>
                    </m:sSub>
                  </m:oMath>
                </a14:m>
                <a:r>
                  <a:rPr lang="en-US" dirty="0"/>
                  <a:t>, given by </a:t>
                </a:r>
              </a:p>
              <a:p>
                <a:pPr algn="ct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𝜙</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r>
                      <a:rPr lang="en-US" b="0" i="1" dirty="0" smtClean="0">
                        <a:latin typeface="Cambria Math" panose="02040503050406030204" pitchFamily="18" charset="0"/>
                      </a:rPr>
                      <m:t>= </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𝑛</m:t>
                        </m:r>
                        <m:r>
                          <a:rPr lang="en-US" b="0" i="1" dirty="0" smtClean="0">
                            <a:latin typeface="Cambria Math" panose="02040503050406030204" pitchFamily="18" charset="0"/>
                          </a:rPr>
                          <m:t> </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num>
                      <m:den>
                        <m:r>
                          <a:rPr lang="en-US" b="0" i="1" dirty="0" smtClean="0">
                            <a:latin typeface="Cambria Math" panose="02040503050406030204" pitchFamily="18" charset="0"/>
                          </a:rPr>
                          <m:t>2(</m:t>
                        </m:r>
                        <m:r>
                          <a:rPr lang="en-US" b="0" i="1" dirty="0" smtClean="0">
                            <a:latin typeface="Cambria Math" panose="02040503050406030204" pitchFamily="18" charset="0"/>
                          </a:rPr>
                          <m:t>𝑛</m:t>
                        </m:r>
                        <m:r>
                          <a:rPr lang="en-US" b="0" i="1" dirty="0" smtClean="0">
                            <a:latin typeface="Cambria Math" panose="02040503050406030204" pitchFamily="18" charset="0"/>
                          </a:rPr>
                          <m:t>−1)</m:t>
                        </m:r>
                      </m:den>
                    </m:f>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1+ </m:t>
                        </m:r>
                        <m:rad>
                          <m:radPr>
                            <m:degHide m:val="on"/>
                            <m:ctrlPr>
                              <a:rPr lang="en-US" b="0" i="1" dirty="0" smtClean="0">
                                <a:latin typeface="Cambria Math" panose="02040503050406030204" pitchFamily="18" charset="0"/>
                              </a:rPr>
                            </m:ctrlPr>
                          </m:radPr>
                          <m:deg/>
                          <m:e>
                            <m:r>
                              <a:rPr lang="en-US" b="0" i="1" dirty="0" smtClean="0">
                                <a:latin typeface="Cambria Math" panose="02040503050406030204" pitchFamily="18" charset="0"/>
                              </a:rPr>
                              <m:t>1 − </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4(</m:t>
                                </m:r>
                                <m:r>
                                  <a:rPr lang="en-US" b="0" i="1" dirty="0" smtClean="0">
                                    <a:latin typeface="Cambria Math" panose="02040503050406030204" pitchFamily="18" charset="0"/>
                                  </a:rPr>
                                  <m:t>𝑛</m:t>
                                </m:r>
                                <m:r>
                                  <a:rPr lang="en-US" b="0" i="1" dirty="0" smtClean="0">
                                    <a:latin typeface="Cambria Math" panose="02040503050406030204" pitchFamily="18" charset="0"/>
                                  </a:rPr>
                                  <m:t>−1)</m:t>
                                </m:r>
                              </m:num>
                              <m:den>
                                <m:sSup>
                                  <m:sSupPr>
                                    <m:ctrlPr>
                                      <a:rPr lang="en-US" b="0" i="1" dirty="0" smtClean="0">
                                        <a:latin typeface="Cambria Math" panose="02040503050406030204" pitchFamily="18" charset="0"/>
                                      </a:rPr>
                                    </m:ctrlPr>
                                  </m:sSup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𝑛</m:t>
                                        </m:r>
                                        <m:r>
                                          <a:rPr lang="en-US" i="1" dirty="0">
                                            <a:latin typeface="Cambria Math" panose="02040503050406030204" pitchFamily="18" charset="0"/>
                                          </a:rPr>
                                          <m:t> </m:t>
                                        </m:r>
                                        <m:r>
                                          <a:rPr lang="en-US" i="1" dirty="0">
                                            <a:latin typeface="Cambria Math" panose="02040503050406030204" pitchFamily="18" charset="0"/>
                                          </a:rPr>
                                          <m:t>𝐶</m:t>
                                        </m:r>
                                        <m:d>
                                          <m:dPr>
                                            <m:ctrlPr>
                                              <a:rPr lang="en-US" i="1" dirty="0">
                                                <a:latin typeface="Cambria Math" panose="02040503050406030204" pitchFamily="18" charset="0"/>
                                              </a:rPr>
                                            </m:ctrlPr>
                                          </m:dPr>
                                          <m:e>
                                            <m:r>
                                              <a:rPr lang="en-US" i="1" dirty="0">
                                                <a:latin typeface="Cambria Math" panose="02040503050406030204" pitchFamily="18" charset="0"/>
                                              </a:rPr>
                                              <m:t>𝑡</m:t>
                                            </m:r>
                                          </m:e>
                                        </m:d>
                                      </m:e>
                                    </m:d>
                                  </m:e>
                                  <m:sup>
                                    <m:r>
                                      <a:rPr lang="en-US" b="0" i="1" dirty="0" smtClean="0">
                                        <a:latin typeface="Cambria Math" panose="02040503050406030204" pitchFamily="18" charset="0"/>
                                      </a:rPr>
                                      <m:t>2</m:t>
                                    </m:r>
                                  </m:sup>
                                </m:sSup>
                              </m:den>
                            </m:f>
                          </m:e>
                        </m:rad>
                      </m:e>
                    </m:d>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𝑛</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a14:m>
                <a:r>
                  <a:rPr lang="en-US" b="0" dirty="0"/>
                  <a:t>, </a:t>
                </a:r>
              </a:p>
              <a:p>
                <a:pPr algn="just"/>
                <a:r>
                  <a:rPr lang="en-US" dirty="0"/>
                  <a:t>	where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𝑛</m:t>
                        </m:r>
                      </m:sub>
                    </m:sSub>
                  </m:oMath>
                </a14:m>
                <a:r>
                  <a:rPr lang="en-US" b="0" dirty="0"/>
                  <a:t> is a filter that ensures a stable estimator </a:t>
                </a:r>
                <a14:m>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𝑓</m:t>
                            </m:r>
                          </m:e>
                        </m:acc>
                      </m:e>
                      <m:sub>
                        <m:r>
                          <a:rPr lang="en-US" i="1" dirty="0">
                            <a:latin typeface="Cambria Math" panose="02040503050406030204" pitchFamily="18" charset="0"/>
                          </a:rPr>
                          <m:t>𝑋</m:t>
                        </m:r>
                      </m:sub>
                    </m:sSub>
                    <m:r>
                      <a:rPr lang="en-US" b="0" i="1" dirty="0" smtClean="0">
                        <a:latin typeface="Cambria Math" panose="02040503050406030204" pitchFamily="18" charset="0"/>
                      </a:rPr>
                      <m:t>,</m:t>
                    </m:r>
                    <m:r>
                      <a:rPr lang="en-US" i="1" dirty="0">
                        <a:latin typeface="Cambria Math" panose="02040503050406030204" pitchFamily="18" charset="0"/>
                      </a:rPr>
                      <m:t> </m:t>
                    </m:r>
                  </m:oMath>
                </a14:m>
                <a:r>
                  <a:rPr lang="en-US" b="0" dirty="0"/>
                  <a:t>which is anti-	transformed back from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𝜙</m:t>
                        </m:r>
                      </m:e>
                    </m:acc>
                  </m:oMath>
                </a14:m>
                <a:r>
                  <a:rPr lang="en-US" b="0" dirty="0"/>
                  <a:t>.</a:t>
                </a:r>
              </a:p>
              <a:p>
                <a:pPr marL="285750" indent="-285750">
                  <a:buFont typeface="Arial" panose="020B0604020202020204" pitchFamily="34" charset="0"/>
                  <a:buChar char="•"/>
                </a:pPr>
                <a:r>
                  <a:rPr lang="en-US" b="0" dirty="0">
                    <a:solidFill>
                      <a:srgbClr val="FF0000"/>
                    </a:solidFill>
                  </a:rPr>
                  <a:t>Under some regularity conditions (Purkayastha and Song (2023a)),  </a:t>
                </a:r>
                <a14:m>
                  <m:oMath xmlns:m="http://schemas.openxmlformats.org/officeDocument/2006/math">
                    <m:sSub>
                      <m:sSubPr>
                        <m:ctrlPr>
                          <a:rPr lang="en-US" i="1" dirty="0"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𝑓</m:t>
                            </m:r>
                          </m:e>
                        </m:acc>
                      </m:e>
                      <m:sub>
                        <m:r>
                          <a:rPr lang="en-US" i="1" dirty="0">
                            <a:solidFill>
                              <a:srgbClr val="FF0000"/>
                            </a:solidFill>
                            <a:latin typeface="Cambria Math" panose="02040503050406030204" pitchFamily="18" charset="0"/>
                          </a:rPr>
                          <m:t>𝑋</m:t>
                        </m:r>
                      </m:sub>
                    </m:sSub>
                  </m:oMath>
                </a14:m>
                <a:r>
                  <a:rPr lang="en-US" b="0" dirty="0">
                    <a:solidFill>
                      <a:srgbClr val="FF0000"/>
                    </a:solidFill>
                  </a:rPr>
                  <a:t> </a:t>
                </a:r>
                <a:r>
                  <a:rPr lang="en-US" dirty="0">
                    <a:solidFill>
                      <a:srgbClr val="FF0000"/>
                    </a:solidFill>
                  </a:rPr>
                  <a:t>uniformly converges almost surely to </a:t>
                </a:r>
                <a14:m>
                  <m:oMath xmlns:m="http://schemas.openxmlformats.org/officeDocument/2006/math">
                    <m:sSub>
                      <m:sSubPr>
                        <m:ctrlPr>
                          <a:rPr lang="en-US" b="0" i="1" dirty="0"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𝑓</m:t>
                            </m:r>
                          </m:e>
                        </m:acc>
                      </m:e>
                      <m:sub>
                        <m:r>
                          <a:rPr lang="en-US" b="0" i="1" dirty="0" smtClean="0">
                            <a:solidFill>
                              <a:srgbClr val="FF0000"/>
                            </a:solidFill>
                            <a:latin typeface="Cambria Math" panose="02040503050406030204" pitchFamily="18" charset="0"/>
                          </a:rPr>
                          <m:t>𝑋</m:t>
                        </m:r>
                      </m:sub>
                    </m:sSub>
                  </m:oMath>
                </a14:m>
                <a:r>
                  <a:rPr lang="en-US" b="0" dirty="0">
                    <a:solidFill>
                      <a:srgbClr val="FF0000"/>
                    </a:solidFill>
                  </a:rPr>
                  <a:t>.</a:t>
                </a:r>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2"/>
                <a:stretch>
                  <a:fillRect l="-482" t="-1581" r="-643" b="-1581"/>
                </a:stretch>
              </a:blipFill>
            </p:spPr>
            <p:txBody>
              <a:bodyPr/>
              <a:lstStyle/>
              <a:p>
                <a:r>
                  <a:rPr lang="en-US">
                    <a:noFill/>
                  </a:rPr>
                  <a:t> </a:t>
                </a:r>
              </a:p>
            </p:txBody>
          </p:sp>
        </mc:Fallback>
      </mc:AlternateContent>
    </p:spTree>
    <p:extLst>
      <p:ext uri="{BB962C8B-B14F-4D97-AF65-F5344CB8AC3E}">
        <p14:creationId xmlns:p14="http://schemas.microsoft.com/office/powerpoint/2010/main" val="178010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and cross-fitting</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b="0" i="0" dirty="0">
                    <a:effectLst/>
                  </a:rPr>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b="0" i="1" smtClean="0">
                            <a:latin typeface="Cambria Math" panose="02040503050406030204" pitchFamily="18" charset="0"/>
                          </a:rPr>
                          <m:t>𝑌</m:t>
                        </m:r>
                      </m:sub>
                    </m:sSub>
                  </m:oMath>
                </a14:m>
                <a:r>
                  <a:rPr lang="en-US" sz="1400" b="0" i="0" dirty="0">
                    <a:effectLst/>
                  </a:rPr>
                  <a:t>: infinite-dimensional nuisance parameters; using same data for estimating density and inference for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oMath>
                </a14:m>
                <a:r>
                  <a:rPr lang="en-US" sz="1400" b="0" i="0" dirty="0">
                    <a:effectLst/>
                  </a:rPr>
                  <a:t> may lead to bias! </a:t>
                </a:r>
              </a:p>
              <a:p>
                <a:pPr marL="285750" indent="-285750">
                  <a:buFont typeface="Arial" panose="020B0604020202020204" pitchFamily="34" charset="0"/>
                  <a:buChar char="•"/>
                </a:pPr>
                <a:r>
                  <a:rPr lang="en-US" sz="1400" dirty="0"/>
                  <a:t>Data-splitting and cross-fitting</a:t>
                </a:r>
              </a:p>
              <a:p>
                <a:pPr marL="800100" lvl="1" indent="-342900" algn="l">
                  <a:buFont typeface="+mj-lt"/>
                  <a:buAutoNum type="arabicPeriod"/>
                </a:pPr>
                <a:r>
                  <a:rPr lang="en-US" sz="1400" dirty="0"/>
                  <a:t>Split data </a:t>
                </a:r>
                <a14:m>
                  <m:oMath xmlns:m="http://schemas.openxmlformats.org/officeDocument/2006/math">
                    <m:r>
                      <a:rPr lang="en-US" sz="1400" i="1">
                        <a:latin typeface="Cambria Math" panose="02040503050406030204" pitchFamily="18" charset="0"/>
                      </a:rPr>
                      <m:t>𝐷</m:t>
                    </m:r>
                  </m:oMath>
                </a14:m>
                <a:r>
                  <a:rPr lang="en-US" sz="1400" dirty="0"/>
                  <a:t> into two halves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a:latin typeface="Cambria Math" panose="02040503050406030204" pitchFamily="18" charset="0"/>
                      </a:rPr>
                      <m:t>.</m:t>
                    </m:r>
                  </m:oMath>
                </a14:m>
                <a:endParaRPr lang="en-US" sz="1400" dirty="0"/>
              </a:p>
              <a:p>
                <a:pPr marL="800100" lvl="1" indent="-342900" algn="l">
                  <a:buFont typeface="+mj-lt"/>
                  <a:buAutoNum type="arabicPeriod"/>
                </a:pPr>
                <a:r>
                  <a:rPr lang="en-US" sz="1400" dirty="0"/>
                  <a:t>Use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estimate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use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i="1" dirty="0">
                            <a:latin typeface="Cambria Math" panose="02040503050406030204" pitchFamily="18" charset="0"/>
                          </a:rPr>
                          <m:t>1</m:t>
                        </m:r>
                      </m:e>
                    </m:d>
                    <m:r>
                      <a:rPr lang="en-US" sz="1400" i="1" dirty="0">
                        <a:latin typeface="Cambria Math" panose="02040503050406030204" pitchFamily="18" charset="0"/>
                      </a:rPr>
                      <m:t>.</m:t>
                    </m:r>
                  </m:oMath>
                </a14:m>
                <a:endParaRPr lang="en-US" sz="1400" dirty="0"/>
              </a:p>
              <a:p>
                <a:pPr marL="800100" lvl="1" indent="-342900" algn="l">
                  <a:buFont typeface="+mj-lt"/>
                  <a:buAutoNum type="arabicPeriod"/>
                </a:pPr>
                <a:r>
                  <a:rPr lang="en-US" sz="1400" dirty="0"/>
                  <a:t>Interchange roles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i="1" dirty="0">
                            <a:latin typeface="Cambria Math" panose="02040503050406030204" pitchFamily="18" charset="0"/>
                          </a:rPr>
                          <m:t>2</m:t>
                        </m:r>
                      </m:e>
                    </m:d>
                    <m:r>
                      <a:rPr lang="en-US" sz="1400" i="1" dirty="0" smtClean="0">
                        <a:latin typeface="Cambria Math" panose="02040503050406030204" pitchFamily="18" charset="0"/>
                      </a:rPr>
                      <m:t> </m:t>
                    </m:r>
                  </m:oMath>
                </a14:m>
                <a:r>
                  <a:rPr lang="en-US" sz="1400" dirty="0"/>
                  <a:t>to obtain cross-fitted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oMath>
                </a14:m>
                <a:r>
                  <a:rPr lang="en-US" sz="1400" dirty="0"/>
                  <a:t>.</a:t>
                </a:r>
              </a:p>
              <a:p>
                <a:pPr marL="285750" indent="-285750">
                  <a:buFont typeface="Arial" panose="020B0604020202020204" pitchFamily="34" charset="0"/>
                  <a:buChar char="•"/>
                </a:pPr>
                <a:endParaRPr lang="en-US" sz="1400" b="0" i="0" dirty="0">
                  <a:effectLst/>
                </a:endParaRP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grpSp>
        <p:nvGrpSpPr>
          <p:cNvPr id="122" name="Group 121">
            <a:extLst>
              <a:ext uri="{FF2B5EF4-FFF2-40B4-BE49-F238E27FC236}">
                <a16:creationId xmlns:a16="http://schemas.microsoft.com/office/drawing/2014/main" id="{0EA57003-A716-D932-BA38-D277B07F50D0}"/>
              </a:ext>
            </a:extLst>
          </p:cNvPr>
          <p:cNvGrpSpPr/>
          <p:nvPr/>
        </p:nvGrpSpPr>
        <p:grpSpPr>
          <a:xfrm>
            <a:off x="731438" y="2633624"/>
            <a:ext cx="7681123" cy="1860550"/>
            <a:chOff x="768483" y="2373330"/>
            <a:chExt cx="7457681" cy="1978473"/>
          </a:xfrm>
        </p:grpSpPr>
        <p:grpSp>
          <p:nvGrpSpPr>
            <p:cNvPr id="123" name="Group 122">
              <a:extLst>
                <a:ext uri="{FF2B5EF4-FFF2-40B4-BE49-F238E27FC236}">
                  <a16:creationId xmlns:a16="http://schemas.microsoft.com/office/drawing/2014/main" id="{E1D6A8E4-C532-5A1F-0197-BC34CC2BCE1B}"/>
                </a:ext>
              </a:extLst>
            </p:cNvPr>
            <p:cNvGrpSpPr/>
            <p:nvPr/>
          </p:nvGrpSpPr>
          <p:grpSpPr>
            <a:xfrm>
              <a:off x="768483" y="2691348"/>
              <a:ext cx="7457681" cy="1660455"/>
              <a:chOff x="768483" y="2691348"/>
              <a:chExt cx="7457681" cy="1660455"/>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789ACAB8-1A4F-4011-80B4-40BD07CFB643}"/>
                      </a:ext>
                    </a:extLst>
                  </p:cNvPr>
                  <p:cNvSpPr/>
                  <p:nvPr/>
                </p:nvSpPr>
                <p:spPr>
                  <a:xfrm>
                    <a:off x="4079378" y="3657598"/>
                    <a:ext cx="835334" cy="28150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t>Data </a:t>
                    </a:r>
                    <a14:m>
                      <m:oMath xmlns:m="http://schemas.openxmlformats.org/officeDocument/2006/math">
                        <m:r>
                          <a:rPr lang="en-US" b="0" i="1" smtClean="0">
                            <a:latin typeface="Cambria Math" panose="02040503050406030204" pitchFamily="18" charset="0"/>
                          </a:rPr>
                          <m:t>𝐷</m:t>
                        </m:r>
                      </m:oMath>
                    </a14:m>
                    <a:endParaRPr lang="en-US" dirty="0"/>
                  </a:p>
                </p:txBody>
              </p:sp>
            </mc:Choice>
            <mc:Fallback xmlns="">
              <p:sp>
                <p:nvSpPr>
                  <p:cNvPr id="127" name="Rounded Rectangle 126">
                    <a:extLst>
                      <a:ext uri="{FF2B5EF4-FFF2-40B4-BE49-F238E27FC236}">
                        <a16:creationId xmlns:a16="http://schemas.microsoft.com/office/drawing/2014/main" id="{789ACAB8-1A4F-4011-80B4-40BD07CFB643}"/>
                      </a:ext>
                    </a:extLst>
                  </p:cNvPr>
                  <p:cNvSpPr>
                    <a:spLocks noRot="1" noChangeAspect="1" noMove="1" noResize="1" noEditPoints="1" noAdjustHandles="1" noChangeArrowheads="1" noChangeShapeType="1" noTextEdit="1"/>
                  </p:cNvSpPr>
                  <p:nvPr/>
                </p:nvSpPr>
                <p:spPr>
                  <a:xfrm>
                    <a:off x="4079378" y="3657598"/>
                    <a:ext cx="835334" cy="281501"/>
                  </a:xfrm>
                  <a:prstGeom prst="roundRect">
                    <a:avLst/>
                  </a:prstGeom>
                  <a:blipFill>
                    <a:blip r:embed="rId3"/>
                    <a:stretch>
                      <a:fillRect t="-4348"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95557045-4079-C4DB-ACAD-3DCC559F55B0}"/>
                      </a:ext>
                    </a:extLst>
                  </p:cNvPr>
                  <p:cNvSpPr/>
                  <p:nvPr/>
                </p:nvSpPr>
                <p:spPr>
                  <a:xfrm>
                    <a:off x="5008577" y="324489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28" name="Rounded Rectangle 127">
                    <a:extLst>
                      <a:ext uri="{FF2B5EF4-FFF2-40B4-BE49-F238E27FC236}">
                        <a16:creationId xmlns:a16="http://schemas.microsoft.com/office/drawing/2014/main" id="{95557045-4079-C4DB-ACAD-3DCC559F55B0}"/>
                      </a:ext>
                    </a:extLst>
                  </p:cNvPr>
                  <p:cNvSpPr>
                    <a:spLocks noRot="1" noChangeAspect="1" noMove="1" noResize="1" noEditPoints="1" noAdjustHandles="1" noChangeArrowheads="1" noChangeShapeType="1" noTextEdit="1"/>
                  </p:cNvSpPr>
                  <p:nvPr/>
                </p:nvSpPr>
                <p:spPr>
                  <a:xfrm>
                    <a:off x="5008577" y="3244897"/>
                    <a:ext cx="1512541" cy="3781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ounded Rectangle 128">
                    <a:extLst>
                      <a:ext uri="{FF2B5EF4-FFF2-40B4-BE49-F238E27FC236}">
                        <a16:creationId xmlns:a16="http://schemas.microsoft.com/office/drawing/2014/main" id="{67CD7AAC-5151-0CC5-9DE8-C167359EF5BB}"/>
                      </a:ext>
                    </a:extLst>
                  </p:cNvPr>
                  <p:cNvSpPr/>
                  <p:nvPr/>
                </p:nvSpPr>
                <p:spPr>
                  <a:xfrm>
                    <a:off x="6885698" y="2691348"/>
                    <a:ext cx="1340466" cy="93168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sub>
                        </m:sSub>
                        <m:r>
                          <a:rPr lang="en-US" b="0" i="1" dirty="0" smtClean="0">
                            <a:latin typeface="Cambria Math" panose="02040503050406030204" pitchFamily="18" charset="0"/>
                          </a:rPr>
                          <m:t>(2)</m:t>
                        </m:r>
                      </m:oMath>
                    </a14:m>
                    <a:r>
                      <a:rPr lang="en-US" dirty="0"/>
                      <a:t> </a:t>
                    </a:r>
                    <a14:m>
                      <m:oMath xmlns:m="http://schemas.openxmlformats.org/officeDocument/2006/math">
                        <m:r>
                          <a:rPr lang="en-US" b="0" i="0" dirty="0" smtClean="0">
                            <a:latin typeface="Cambria Math" panose="02040503050406030204" pitchFamily="18" charset="0"/>
                          </a:rPr>
                          <m:t>:</m:t>
                        </m:r>
                      </m:oMath>
                    </a14:m>
                    <a:r>
                      <a:rPr lang="en-US" b="0" i="0" dirty="0">
                        <a:latin typeface="Cambria Math" panose="02040503050406030204" pitchFamily="18" charset="0"/>
                      </a:rPr>
                      <a:t>=</a:t>
                    </a:r>
                    <a:endParaRPr lang="en-US" i="1" dirty="0">
                      <a:latin typeface="Cambria Math" panose="02040503050406030204" pitchFamily="18" charset="0"/>
                    </a:endParaRPr>
                  </a:p>
                  <a:p>
                    <a:pPr algn="ctr"/>
                    <a14:m>
                      <m:oMath xmlns:m="http://schemas.openxmlformats.org/officeDocument/2006/math">
                        <m:acc>
                          <m:accPr>
                            <m:chr m:val="̂"/>
                            <m:ctrlPr>
                              <a:rPr lang="en-US"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𝐻</m:t>
                                </m:r>
                              </m:e>
                              <m:sub>
                                <m:r>
                                  <a:rPr lang="en-US" b="0" i="1" dirty="0" smtClean="0">
                                    <a:latin typeface="Cambria Math" panose="02040503050406030204" pitchFamily="18" charset="0"/>
                                  </a:rPr>
                                  <m:t>2</m:t>
                                </m:r>
                              </m:sub>
                            </m:sSub>
                          </m:e>
                        </m:acc>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oMath>
                    </a14:m>
                    <a:r>
                      <a:rPr lang="en-US" dirty="0"/>
                      <a:t> -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𝐻</m:t>
                                </m:r>
                              </m:e>
                            </m:acc>
                          </m:e>
                          <m:sub>
                            <m:r>
                              <a:rPr lang="en-US" b="0" i="1" dirty="0" smtClean="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oMath>
                    </a14:m>
                    <a:endParaRPr lang="en-US" dirty="0"/>
                  </a:p>
                </p:txBody>
              </p:sp>
            </mc:Choice>
            <mc:Fallback xmlns="">
              <p:sp>
                <p:nvSpPr>
                  <p:cNvPr id="129" name="Rounded Rectangle 128">
                    <a:extLst>
                      <a:ext uri="{FF2B5EF4-FFF2-40B4-BE49-F238E27FC236}">
                        <a16:creationId xmlns:a16="http://schemas.microsoft.com/office/drawing/2014/main" id="{67CD7AAC-5151-0CC5-9DE8-C167359EF5BB}"/>
                      </a:ext>
                    </a:extLst>
                  </p:cNvPr>
                  <p:cNvSpPr>
                    <a:spLocks noRot="1" noChangeAspect="1" noMove="1" noResize="1" noEditPoints="1" noAdjustHandles="1" noChangeArrowheads="1" noChangeShapeType="1" noTextEdit="1"/>
                  </p:cNvSpPr>
                  <p:nvPr/>
                </p:nvSpPr>
                <p:spPr>
                  <a:xfrm>
                    <a:off x="6885698" y="2691348"/>
                    <a:ext cx="1340466" cy="931685"/>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0A92EF7D-F0A0-FBC5-9430-2D1B35576614}"/>
                      </a:ext>
                    </a:extLst>
                  </p:cNvPr>
                  <p:cNvSpPr/>
                  <p:nvPr/>
                </p:nvSpPr>
                <p:spPr>
                  <a:xfrm>
                    <a:off x="5008577" y="3973668"/>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1</m:t>
                              </m:r>
                            </m:sub>
                          </m:sSub>
                        </m:oMath>
                      </m:oMathPara>
                    </a14:m>
                    <a:endParaRPr lang="en-US" dirty="0"/>
                  </a:p>
                </p:txBody>
              </p:sp>
            </mc:Choice>
            <mc:Fallback xmlns="">
              <p:sp>
                <p:nvSpPr>
                  <p:cNvPr id="130" name="Rounded Rectangle 129">
                    <a:extLst>
                      <a:ext uri="{FF2B5EF4-FFF2-40B4-BE49-F238E27FC236}">
                        <a16:creationId xmlns:a16="http://schemas.microsoft.com/office/drawing/2014/main" id="{0A92EF7D-F0A0-FBC5-9430-2D1B35576614}"/>
                      </a:ext>
                    </a:extLst>
                  </p:cNvPr>
                  <p:cNvSpPr>
                    <a:spLocks noRot="1" noChangeAspect="1" noMove="1" noResize="1" noEditPoints="1" noAdjustHandles="1" noChangeArrowheads="1" noChangeShapeType="1" noTextEdit="1"/>
                  </p:cNvSpPr>
                  <p:nvPr/>
                </p:nvSpPr>
                <p:spPr>
                  <a:xfrm>
                    <a:off x="5008577" y="3973668"/>
                    <a:ext cx="1512541" cy="378135"/>
                  </a:xfrm>
                  <a:prstGeom prst="roundRect">
                    <a:avLst/>
                  </a:prstGeom>
                  <a:blipFill>
                    <a:blip r:embed="rId6"/>
                    <a:stretch>
                      <a:fillRect/>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3C7072DB-E26E-AE9D-07BD-5B8623459C3A}"/>
                  </a:ext>
                </a:extLst>
              </p:cNvPr>
              <p:cNvCxnSpPr>
                <a:cxnSpLocks/>
                <a:stCxn id="127" idx="0"/>
                <a:endCxn id="128" idx="1"/>
              </p:cNvCxnSpPr>
              <p:nvPr/>
            </p:nvCxnSpPr>
            <p:spPr>
              <a:xfrm flipV="1">
                <a:off x="4497045" y="3433965"/>
                <a:ext cx="511532" cy="22363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AC2011D-2F30-09AE-6CE4-7974FBBFA298}"/>
                  </a:ext>
                </a:extLst>
              </p:cNvPr>
              <p:cNvCxnSpPr>
                <a:cxnSpLocks/>
                <a:stCxn id="127" idx="2"/>
                <a:endCxn id="130" idx="1"/>
              </p:cNvCxnSpPr>
              <p:nvPr/>
            </p:nvCxnSpPr>
            <p:spPr>
              <a:xfrm>
                <a:off x="4497045" y="3939099"/>
                <a:ext cx="511532" cy="22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8205257-CE61-FD8F-0C3A-D2840162380F}"/>
                  </a:ext>
                </a:extLst>
              </p:cNvPr>
              <p:cNvCxnSpPr>
                <a:cxnSpLocks/>
                <a:stCxn id="128" idx="3"/>
              </p:cNvCxnSpPr>
              <p:nvPr/>
            </p:nvCxnSpPr>
            <p:spPr>
              <a:xfrm>
                <a:off x="6521118" y="3433965"/>
                <a:ext cx="3645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Rounded Rectangle 133">
                    <a:extLst>
                      <a:ext uri="{FF2B5EF4-FFF2-40B4-BE49-F238E27FC236}">
                        <a16:creationId xmlns:a16="http://schemas.microsoft.com/office/drawing/2014/main" id="{57D63282-3C35-BF73-4CCA-69CB3F597051}"/>
                      </a:ext>
                    </a:extLst>
                  </p:cNvPr>
                  <p:cNvSpPr/>
                  <p:nvPr/>
                </p:nvSpPr>
                <p:spPr>
                  <a:xfrm>
                    <a:off x="6885697" y="3973667"/>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𝑓</m:t>
                                </m:r>
                              </m:e>
                            </m:acc>
                          </m:e>
                          <m:sub>
                            <m:r>
                              <a:rPr lang="en-US" i="1" dirty="0">
                                <a:latin typeface="Cambria Math" panose="02040503050406030204" pitchFamily="18" charset="0"/>
                              </a:rPr>
                              <m:t>𝑋</m:t>
                            </m:r>
                            <m:r>
                              <a:rPr lang="en-US" b="0" i="1" dirty="0" smtClean="0">
                                <a:latin typeface="Cambria Math" panose="02040503050406030204" pitchFamily="18" charset="0"/>
                              </a:rPr>
                              <m:t>;1</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𝑌</m:t>
                            </m:r>
                            <m:r>
                              <a:rPr lang="en-US" b="0" i="1" smtClean="0">
                                <a:latin typeface="Cambria Math" panose="02040503050406030204" pitchFamily="18" charset="0"/>
                              </a:rPr>
                              <m:t>;1</m:t>
                            </m:r>
                          </m:sub>
                        </m:sSub>
                      </m:oMath>
                    </a14:m>
                    <a:r>
                      <a:rPr lang="en-US" dirty="0"/>
                      <a:t> </a:t>
                    </a:r>
                  </a:p>
                </p:txBody>
              </p:sp>
            </mc:Choice>
            <mc:Fallback xmlns="">
              <p:sp>
                <p:nvSpPr>
                  <p:cNvPr id="134" name="Rounded Rectangle 133">
                    <a:extLst>
                      <a:ext uri="{FF2B5EF4-FFF2-40B4-BE49-F238E27FC236}">
                        <a16:creationId xmlns:a16="http://schemas.microsoft.com/office/drawing/2014/main" id="{57D63282-3C35-BF73-4CCA-69CB3F597051}"/>
                      </a:ext>
                    </a:extLst>
                  </p:cNvPr>
                  <p:cNvSpPr>
                    <a:spLocks noRot="1" noChangeAspect="1" noMove="1" noResize="1" noEditPoints="1" noAdjustHandles="1" noChangeArrowheads="1" noChangeShapeType="1" noTextEdit="1"/>
                  </p:cNvSpPr>
                  <p:nvPr/>
                </p:nvSpPr>
                <p:spPr>
                  <a:xfrm>
                    <a:off x="6885697" y="3973667"/>
                    <a:ext cx="1340467" cy="378135"/>
                  </a:xfrm>
                  <a:prstGeom prst="roundRect">
                    <a:avLst/>
                  </a:prstGeom>
                  <a:blipFill>
                    <a:blip r:embed="rId7"/>
                    <a:stretch>
                      <a:fillRect b="-10000"/>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08B2FEE5-C2CC-E263-8F8D-D8043ECC84A2}"/>
                  </a:ext>
                </a:extLst>
              </p:cNvPr>
              <p:cNvCxnSpPr>
                <a:stCxn id="130" idx="3"/>
                <a:endCxn id="134" idx="1"/>
              </p:cNvCxnSpPr>
              <p:nvPr/>
            </p:nvCxnSpPr>
            <p:spPr>
              <a:xfrm flipV="1">
                <a:off x="6521118" y="4162735"/>
                <a:ext cx="36457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7FE713D-71BB-A1E7-3320-51095040515D}"/>
                  </a:ext>
                </a:extLst>
              </p:cNvPr>
              <p:cNvCxnSpPr>
                <a:cxnSpLocks/>
                <a:stCxn id="129" idx="2"/>
                <a:endCxn id="134" idx="0"/>
              </p:cNvCxnSpPr>
              <p:nvPr/>
            </p:nvCxnSpPr>
            <p:spPr>
              <a:xfrm>
                <a:off x="7555931" y="3623033"/>
                <a:ext cx="0" cy="35063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ounded Rectangle 136">
                    <a:extLst>
                      <a:ext uri="{FF2B5EF4-FFF2-40B4-BE49-F238E27FC236}">
                        <a16:creationId xmlns:a16="http://schemas.microsoft.com/office/drawing/2014/main" id="{6C537C01-A3F3-D934-9854-5DA26DF30951}"/>
                      </a:ext>
                    </a:extLst>
                  </p:cNvPr>
                  <p:cNvSpPr/>
                  <p:nvPr/>
                </p:nvSpPr>
                <p:spPr>
                  <a:xfrm>
                    <a:off x="2479455" y="3238022"/>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m:oMathPara>
                    </a14:m>
                    <a:endParaRPr lang="en-US" dirty="0"/>
                  </a:p>
                </p:txBody>
              </p:sp>
            </mc:Choice>
            <mc:Fallback xmlns="">
              <p:sp>
                <p:nvSpPr>
                  <p:cNvPr id="137" name="Rounded Rectangle 136">
                    <a:extLst>
                      <a:ext uri="{FF2B5EF4-FFF2-40B4-BE49-F238E27FC236}">
                        <a16:creationId xmlns:a16="http://schemas.microsoft.com/office/drawing/2014/main" id="{6C537C01-A3F3-D934-9854-5DA26DF30951}"/>
                      </a:ext>
                    </a:extLst>
                  </p:cNvPr>
                  <p:cNvSpPr>
                    <a:spLocks noRot="1" noChangeAspect="1" noMove="1" noResize="1" noEditPoints="1" noAdjustHandles="1" noChangeArrowheads="1" noChangeShapeType="1" noTextEdit="1"/>
                  </p:cNvSpPr>
                  <p:nvPr/>
                </p:nvSpPr>
                <p:spPr>
                  <a:xfrm>
                    <a:off x="2479455" y="3238022"/>
                    <a:ext cx="1512541" cy="378135"/>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FA6A4BA7-AE30-03B0-77C6-4CBAB3CE164A}"/>
                      </a:ext>
                    </a:extLst>
                  </p:cNvPr>
                  <p:cNvSpPr/>
                  <p:nvPr/>
                </p:nvSpPr>
                <p:spPr>
                  <a:xfrm>
                    <a:off x="2479454" y="397366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38" name="Rounded Rectangle 137">
                    <a:extLst>
                      <a:ext uri="{FF2B5EF4-FFF2-40B4-BE49-F238E27FC236}">
                        <a16:creationId xmlns:a16="http://schemas.microsoft.com/office/drawing/2014/main" id="{FA6A4BA7-AE30-03B0-77C6-4CBAB3CE164A}"/>
                      </a:ext>
                    </a:extLst>
                  </p:cNvPr>
                  <p:cNvSpPr>
                    <a:spLocks noRot="1" noChangeAspect="1" noMove="1" noResize="1" noEditPoints="1" noAdjustHandles="1" noChangeArrowheads="1" noChangeShapeType="1" noTextEdit="1"/>
                  </p:cNvSpPr>
                  <p:nvPr/>
                </p:nvSpPr>
                <p:spPr>
                  <a:xfrm>
                    <a:off x="2479454" y="3973667"/>
                    <a:ext cx="1512541" cy="378135"/>
                  </a:xfrm>
                  <a:prstGeom prst="round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ounded Rectangle 138">
                    <a:extLst>
                      <a:ext uri="{FF2B5EF4-FFF2-40B4-BE49-F238E27FC236}">
                        <a16:creationId xmlns:a16="http://schemas.microsoft.com/office/drawing/2014/main" id="{DE2C9D08-A431-00E5-485E-E1C6BEBFE795}"/>
                      </a:ext>
                    </a:extLst>
                  </p:cNvPr>
                  <p:cNvSpPr/>
                  <p:nvPr/>
                </p:nvSpPr>
                <p:spPr>
                  <a:xfrm>
                    <a:off x="768484" y="2691348"/>
                    <a:ext cx="1340466" cy="92480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sub>
                        </m:sSub>
                        <m:r>
                          <a:rPr lang="en-US" b="0" i="1" dirty="0" smtClean="0">
                            <a:latin typeface="Cambria Math" panose="02040503050406030204" pitchFamily="18" charset="0"/>
                          </a:rPr>
                          <m:t>(1)</m:t>
                        </m:r>
                      </m:oMath>
                    </a14:m>
                    <a:r>
                      <a:rPr lang="en-US" dirty="0"/>
                      <a:t> </a:t>
                    </a:r>
                    <a14:m>
                      <m:oMath xmlns:m="http://schemas.openxmlformats.org/officeDocument/2006/math">
                        <m:r>
                          <a:rPr lang="en-US" b="0" i="0" dirty="0" smtClean="0">
                            <a:latin typeface="Cambria Math" panose="02040503050406030204" pitchFamily="18" charset="0"/>
                          </a:rPr>
                          <m:t>:</m:t>
                        </m:r>
                      </m:oMath>
                    </a14:m>
                    <a:r>
                      <a:rPr lang="en-US" b="0" i="0" dirty="0">
                        <a:latin typeface="Cambria Math" panose="02040503050406030204" pitchFamily="18" charset="0"/>
                      </a:rPr>
                      <a:t>=</a:t>
                    </a:r>
                  </a:p>
                  <a:p>
                    <a:pPr algn="ctr"/>
                    <a14:m>
                      <m:oMath xmlns:m="http://schemas.openxmlformats.org/officeDocument/2006/math">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e>
                        </m:acc>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𝐻</m:t>
                                </m:r>
                              </m:e>
                            </m:acc>
                          </m:e>
                          <m:sub>
                            <m:r>
                              <a:rPr lang="en-US" b="0" i="1" dirty="0" smtClean="0">
                                <a:latin typeface="Cambria Math" panose="02040503050406030204" pitchFamily="18" charset="0"/>
                              </a:rPr>
                              <m:t>1</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𝑌</m:t>
                            </m:r>
                          </m:e>
                        </m:d>
                      </m:oMath>
                    </a14:m>
                    <a:endParaRPr lang="en-US" dirty="0"/>
                  </a:p>
                </p:txBody>
              </p:sp>
            </mc:Choice>
            <mc:Fallback xmlns="">
              <p:sp>
                <p:nvSpPr>
                  <p:cNvPr id="139" name="Rounded Rectangle 138">
                    <a:extLst>
                      <a:ext uri="{FF2B5EF4-FFF2-40B4-BE49-F238E27FC236}">
                        <a16:creationId xmlns:a16="http://schemas.microsoft.com/office/drawing/2014/main" id="{DE2C9D08-A431-00E5-485E-E1C6BEBFE795}"/>
                      </a:ext>
                    </a:extLst>
                  </p:cNvPr>
                  <p:cNvSpPr>
                    <a:spLocks noRot="1" noChangeAspect="1" noMove="1" noResize="1" noEditPoints="1" noAdjustHandles="1" noChangeArrowheads="1" noChangeShapeType="1" noTextEdit="1"/>
                  </p:cNvSpPr>
                  <p:nvPr/>
                </p:nvSpPr>
                <p:spPr>
                  <a:xfrm>
                    <a:off x="768484" y="2691348"/>
                    <a:ext cx="1340466" cy="924807"/>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Rounded Rectangle 139">
                    <a:extLst>
                      <a:ext uri="{FF2B5EF4-FFF2-40B4-BE49-F238E27FC236}">
                        <a16:creationId xmlns:a16="http://schemas.microsoft.com/office/drawing/2014/main" id="{53CD466B-EF05-E741-3B8F-4F7888BA8CD8}"/>
                      </a:ext>
                    </a:extLst>
                  </p:cNvPr>
                  <p:cNvSpPr/>
                  <p:nvPr/>
                </p:nvSpPr>
                <p:spPr>
                  <a:xfrm>
                    <a:off x="768483" y="3966792"/>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𝑓</m:t>
                                </m:r>
                              </m:e>
                            </m:acc>
                          </m:e>
                          <m:sub>
                            <m:r>
                              <a:rPr lang="en-US" i="1" dirty="0">
                                <a:latin typeface="Cambria Math" panose="02040503050406030204" pitchFamily="18" charset="0"/>
                              </a:rPr>
                              <m:t>𝑋</m:t>
                            </m:r>
                            <m:r>
                              <a:rPr lang="en-US" i="1" dirty="0">
                                <a:latin typeface="Cambria Math" panose="02040503050406030204" pitchFamily="18" charset="0"/>
                              </a:rPr>
                              <m:t>;2</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𝑌</m:t>
                            </m:r>
                            <m:r>
                              <a:rPr lang="en-US" i="1">
                                <a:latin typeface="Cambria Math" panose="02040503050406030204" pitchFamily="18" charset="0"/>
                              </a:rPr>
                              <m:t>;2</m:t>
                            </m:r>
                          </m:sub>
                        </m:sSub>
                      </m:oMath>
                    </a14:m>
                    <a:r>
                      <a:rPr lang="en-US" dirty="0"/>
                      <a:t> </a:t>
                    </a:r>
                  </a:p>
                </p:txBody>
              </p:sp>
            </mc:Choice>
            <mc:Fallback xmlns="">
              <p:sp>
                <p:nvSpPr>
                  <p:cNvPr id="140" name="Rounded Rectangle 139">
                    <a:extLst>
                      <a:ext uri="{FF2B5EF4-FFF2-40B4-BE49-F238E27FC236}">
                        <a16:creationId xmlns:a16="http://schemas.microsoft.com/office/drawing/2014/main" id="{53CD466B-EF05-E741-3B8F-4F7888BA8CD8}"/>
                      </a:ext>
                    </a:extLst>
                  </p:cNvPr>
                  <p:cNvSpPr>
                    <a:spLocks noRot="1" noChangeAspect="1" noMove="1" noResize="1" noEditPoints="1" noAdjustHandles="1" noChangeArrowheads="1" noChangeShapeType="1" noTextEdit="1"/>
                  </p:cNvSpPr>
                  <p:nvPr/>
                </p:nvSpPr>
                <p:spPr>
                  <a:xfrm>
                    <a:off x="768483" y="3966792"/>
                    <a:ext cx="1340467" cy="378135"/>
                  </a:xfrm>
                  <a:prstGeom prst="roundRect">
                    <a:avLst/>
                  </a:prstGeom>
                  <a:blipFill>
                    <a:blip r:embed="rId11"/>
                    <a:stretch>
                      <a:fillRect b="-10000"/>
                    </a:stretch>
                  </a:blipFill>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14B72FE2-FA68-C5BF-41A7-5B43985250AE}"/>
                  </a:ext>
                </a:extLst>
              </p:cNvPr>
              <p:cNvCxnSpPr>
                <a:cxnSpLocks/>
              </p:cNvCxnSpPr>
              <p:nvPr/>
            </p:nvCxnSpPr>
            <p:spPr>
              <a:xfrm>
                <a:off x="2108947" y="3433965"/>
                <a:ext cx="36458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CFFB9E-E613-BED5-AABF-BA83E2AFF313}"/>
                  </a:ext>
                </a:extLst>
              </p:cNvPr>
              <p:cNvCxnSpPr/>
              <p:nvPr/>
            </p:nvCxnSpPr>
            <p:spPr>
              <a:xfrm flipV="1">
                <a:off x="2108947" y="4162735"/>
                <a:ext cx="364579"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C693094-CB23-5AF2-A9B5-86F5F679E889}"/>
                  </a:ext>
                </a:extLst>
              </p:cNvPr>
              <p:cNvCxnSpPr>
                <a:cxnSpLocks/>
                <a:stCxn id="127" idx="0"/>
                <a:endCxn id="137" idx="3"/>
              </p:cNvCxnSpPr>
              <p:nvPr/>
            </p:nvCxnSpPr>
            <p:spPr>
              <a:xfrm flipH="1" flipV="1">
                <a:off x="3991996" y="3427090"/>
                <a:ext cx="505049" cy="230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8E8494-E5F5-3135-2810-961D685CF5FC}"/>
                  </a:ext>
                </a:extLst>
              </p:cNvPr>
              <p:cNvCxnSpPr>
                <a:cxnSpLocks/>
                <a:stCxn id="127" idx="2"/>
                <a:endCxn id="138" idx="3"/>
              </p:cNvCxnSpPr>
              <p:nvPr/>
            </p:nvCxnSpPr>
            <p:spPr>
              <a:xfrm flipH="1">
                <a:off x="3991995" y="3939099"/>
                <a:ext cx="505050" cy="22363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6EA6E990-4D93-BD87-694E-541F948C8422}"/>
                  </a:ext>
                </a:extLst>
              </p:cNvPr>
              <p:cNvCxnSpPr/>
              <p:nvPr/>
            </p:nvCxnSpPr>
            <p:spPr>
              <a:xfrm>
                <a:off x="1438159" y="3616157"/>
                <a:ext cx="0" cy="3506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4" name="Rounded Rectangle 123">
                  <a:extLst>
                    <a:ext uri="{FF2B5EF4-FFF2-40B4-BE49-F238E27FC236}">
                      <a16:creationId xmlns:a16="http://schemas.microsoft.com/office/drawing/2014/main" id="{A563A8E7-326B-210C-A0EA-ACA1E6F773DE}"/>
                    </a:ext>
                  </a:extLst>
                </p:cNvPr>
                <p:cNvSpPr/>
                <p:nvPr/>
              </p:nvSpPr>
              <p:spPr>
                <a:xfrm>
                  <a:off x="3480041" y="2373330"/>
                  <a:ext cx="2183918" cy="52986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effectLst/>
                                <a:latin typeface="Cambria Math" panose="02040503050406030204" pitchFamily="18" charset="0"/>
                              </a:rPr>
                            </m:ctrlPr>
                          </m:sSubPr>
                          <m:e>
                            <m:acc>
                              <m:accPr>
                                <m:chr m:val="̂"/>
                                <m:ctrlPr>
                                  <a:rPr lang="en-US" b="0" i="1" smtClean="0">
                                    <a:effectLst/>
                                    <a:latin typeface="Cambria Math" panose="02040503050406030204" pitchFamily="18" charset="0"/>
                                  </a:rPr>
                                </m:ctrlPr>
                              </m:accPr>
                              <m:e>
                                <m:r>
                                  <a:rPr lang="en-US" b="0" i="1" smtClean="0">
                                    <a:effectLst/>
                                    <a:latin typeface="Cambria Math" panose="02040503050406030204" pitchFamily="18" charset="0"/>
                                  </a:rPr>
                                  <m:t>𝐶</m:t>
                                </m:r>
                              </m:e>
                            </m:acc>
                          </m:e>
                          <m:sub>
                            <m:r>
                              <a:rPr lang="en-US" b="0" i="1" dirty="0" smtClean="0">
                                <a:effectLst/>
                                <a:latin typeface="Cambria Math" panose="02040503050406030204" pitchFamily="18" charset="0"/>
                              </a:rPr>
                              <m:t>𝑋</m:t>
                            </m:r>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𝑌</m:t>
                            </m:r>
                          </m:sub>
                        </m:sSub>
                        <m:r>
                          <m:rPr>
                            <m:nor/>
                          </m:rPr>
                          <a:rPr lang="en-US" dirty="0"/>
                          <m:t>:=</m:t>
                        </m:r>
                        <m:f>
                          <m:fPr>
                            <m:ctrlPr>
                              <a:rPr lang="en-US" i="1" dirty="0" smtClean="0">
                                <a:latin typeface="Cambria Math" panose="02040503050406030204" pitchFamily="18" charset="0"/>
                              </a:rPr>
                            </m:ctrlPr>
                          </m:fPr>
                          <m:num>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1</m:t>
                                </m:r>
                              </m:e>
                            </m:d>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sub>
                            </m:sSub>
                            <m:r>
                              <a:rPr lang="en-US" i="1" dirty="0">
                                <a:latin typeface="Cambria Math" panose="02040503050406030204" pitchFamily="18" charset="0"/>
                              </a:rPr>
                              <m:t>(2)</m:t>
                            </m:r>
                          </m:num>
                          <m:den>
                            <m:r>
                              <a:rPr lang="en-US" b="0" i="1" dirty="0" smtClean="0">
                                <a:latin typeface="Cambria Math" panose="02040503050406030204" pitchFamily="18" charset="0"/>
                              </a:rPr>
                              <m:t>2</m:t>
                            </m:r>
                          </m:den>
                        </m:f>
                      </m:oMath>
                    </m:oMathPara>
                  </a14:m>
                  <a:endParaRPr lang="en-US" dirty="0"/>
                </a:p>
              </p:txBody>
            </p:sp>
          </mc:Choice>
          <mc:Fallback xmlns="">
            <p:sp>
              <p:nvSpPr>
                <p:cNvPr id="124" name="Rounded Rectangle 123">
                  <a:extLst>
                    <a:ext uri="{FF2B5EF4-FFF2-40B4-BE49-F238E27FC236}">
                      <a16:creationId xmlns:a16="http://schemas.microsoft.com/office/drawing/2014/main" id="{A563A8E7-326B-210C-A0EA-ACA1E6F773DE}"/>
                    </a:ext>
                  </a:extLst>
                </p:cNvPr>
                <p:cNvSpPr>
                  <a:spLocks noRot="1" noChangeAspect="1" noMove="1" noResize="1" noEditPoints="1" noAdjustHandles="1" noChangeArrowheads="1" noChangeShapeType="1" noTextEdit="1"/>
                </p:cNvSpPr>
                <p:nvPr/>
              </p:nvSpPr>
              <p:spPr>
                <a:xfrm>
                  <a:off x="3480041" y="2373330"/>
                  <a:ext cx="2183918" cy="529860"/>
                </a:xfrm>
                <a:prstGeom prst="roundRect">
                  <a:avLst/>
                </a:prstGeom>
                <a:blipFill>
                  <a:blip r:embed="rId12"/>
                  <a:stretch>
                    <a:fillRect b="-2381"/>
                  </a:stretch>
                </a:blipFill>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FFC2D739-5E60-DD35-3180-21CC43E7FB3F}"/>
                </a:ext>
              </a:extLst>
            </p:cNvPr>
            <p:cNvCxnSpPr>
              <a:cxnSpLocks/>
              <a:stCxn id="139" idx="3"/>
              <a:endCxn id="124" idx="1"/>
            </p:cNvCxnSpPr>
            <p:nvPr/>
          </p:nvCxnSpPr>
          <p:spPr>
            <a:xfrm flipV="1">
              <a:off x="2108950" y="2638261"/>
              <a:ext cx="1371091" cy="515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37A4BB6-4253-A40A-473B-E1D6E7FF8206}"/>
                </a:ext>
              </a:extLst>
            </p:cNvPr>
            <p:cNvCxnSpPr>
              <a:cxnSpLocks/>
              <a:stCxn id="129" idx="1"/>
              <a:endCxn id="124" idx="3"/>
            </p:cNvCxnSpPr>
            <p:nvPr/>
          </p:nvCxnSpPr>
          <p:spPr>
            <a:xfrm flipH="1" flipV="1">
              <a:off x="5663959" y="2638261"/>
              <a:ext cx="1221739" cy="518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4804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Cross-fitting inference</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161908"/>
                <a:ext cx="7886700" cy="3208516"/>
              </a:xfrm>
            </p:spPr>
            <p:txBody>
              <a:bodyPr/>
              <a:lstStyle/>
              <a:p>
                <a:pPr>
                  <a:lnSpc>
                    <a:spcPct val="100000"/>
                  </a:lnSpc>
                  <a:spcBef>
                    <a:spcPts val="0"/>
                  </a:spcBef>
                </a:pPr>
                <a:r>
                  <a:rPr lang="en-US" sz="1600" b="1" dirty="0"/>
                  <a:t>Setup</a:t>
                </a:r>
                <a:r>
                  <a:rPr lang="en-US" sz="1600" dirty="0"/>
                  <a:t>: Given data </a:t>
                </a:r>
                <a14:m>
                  <m:oMath xmlns:m="http://schemas.openxmlformats.org/officeDocument/2006/math">
                    <m:sSubSup>
                      <m:sSubSupPr>
                        <m:ctrlPr>
                          <a:rPr lang="en-US" sz="1600" b="0" i="1" smtClean="0">
                            <a:latin typeface="Cambria Math" panose="02040503050406030204" pitchFamily="18" charset="0"/>
                          </a:rPr>
                        </m:ctrlPr>
                      </m:sSubSupPr>
                      <m:e>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e>
                            </m:d>
                          </m:e>
                        </m:d>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2</m:t>
                        </m:r>
                        <m:r>
                          <a:rPr lang="en-US" sz="1600" b="0" i="1" smtClean="0">
                            <a:latin typeface="Cambria Math" panose="02040503050406030204" pitchFamily="18" charset="0"/>
                          </a:rPr>
                          <m:t>𝑛</m:t>
                        </m:r>
                      </m:sup>
                    </m:sSubSup>
                  </m:oMath>
                </a14:m>
                <a:r>
                  <a:rPr lang="en-US" sz="1600" dirty="0"/>
                  <a:t> on </a:t>
                </a:r>
                <a14:m>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 </m:t>
                        </m:r>
                        <m:r>
                          <a:rPr lang="en-US" sz="1600" b="0" i="1" smtClean="0">
                            <a:latin typeface="Cambria Math" panose="02040503050406030204" pitchFamily="18" charset="0"/>
                          </a:rPr>
                          <m:t>𝑌</m:t>
                        </m:r>
                      </m:e>
                    </m:d>
                  </m:oMath>
                </a14:m>
                <a:r>
                  <a:rPr lang="en-US" sz="1600" dirty="0"/>
                  <a:t>, consider data splits </a:t>
                </a:r>
              </a:p>
              <a:p>
                <a:pPr>
                  <a:lnSpc>
                    <a:spcPct val="100000"/>
                  </a:lnSpc>
                  <a:spcBef>
                    <a:spcPts val="0"/>
                  </a:spcBef>
                </a:pPr>
                <a:endParaRPr lang="en-US" sz="800" dirty="0"/>
              </a:p>
              <a:p>
                <a:pPr algn="ctr">
                  <a:lnSpc>
                    <a:spcPct val="100000"/>
                  </a:lnSpc>
                  <a:spcBef>
                    <a:spcPts val="0"/>
                  </a:spcBef>
                </a:pPr>
                <a14:m>
                  <m:oMath xmlns:m="http://schemas.openxmlformats.org/officeDocument/2006/math">
                    <m:sSubSup>
                      <m:sSubSupPr>
                        <m:ctrlPr>
                          <a:rPr lang="en-US" sz="1600" b="0" i="1" smtClean="0">
                            <a:latin typeface="Cambria Math" panose="02040503050406030204" pitchFamily="18" charset="0"/>
                          </a:rPr>
                        </m:ctrlPr>
                      </m:sSubSup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e>
                            </m:d>
                          </m:e>
                        </m:d>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sSubSup>
                  </m:oMath>
                </a14:m>
                <a:r>
                  <a:rPr lang="en-US" sz="1600" dirty="0"/>
                  <a:t> and </a:t>
                </a:r>
                <a14:m>
                  <m:oMath xmlns:m="http://schemas.openxmlformats.org/officeDocument/2006/math">
                    <m:sSubSup>
                      <m:sSubSupPr>
                        <m:ctrlPr>
                          <a:rPr lang="en-US" sz="1600" i="1">
                            <a:latin typeface="Cambria Math" panose="02040503050406030204" pitchFamily="18" charset="0"/>
                          </a:rPr>
                        </m:ctrlPr>
                      </m:sSubSupPr>
                      <m:e>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b="0" i="1" smtClean="0">
                                <a:latin typeface="Cambria Math" panose="02040503050406030204" pitchFamily="18" charset="0"/>
                              </a:rPr>
                              <m:t>2</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i="1">
                                        <a:latin typeface="Cambria Math" panose="02040503050406030204" pitchFamily="18" charset="0"/>
                                      </a:rPr>
                                      <m:t>𝑖</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i="1">
                                        <a:latin typeface="Cambria Math" panose="02040503050406030204" pitchFamily="18" charset="0"/>
                                      </a:rPr>
                                      <m:t>𝑖</m:t>
                                    </m:r>
                                  </m:sub>
                                </m:sSub>
                              </m:e>
                            </m:d>
                          </m:e>
                        </m:d>
                      </m:e>
                      <m:sub>
                        <m: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sSubSup>
                  </m:oMath>
                </a14:m>
                <a:endParaRPr lang="en-US" sz="1600" dirty="0"/>
              </a:p>
              <a:p>
                <a:pPr algn="ctr">
                  <a:lnSpc>
                    <a:spcPct val="100000"/>
                  </a:lnSpc>
                  <a:spcBef>
                    <a:spcPts val="0"/>
                  </a:spcBef>
                </a:pPr>
                <a:endParaRPr lang="en-US" sz="1600" dirty="0"/>
              </a:p>
              <a:p>
                <a:pPr algn="ctr">
                  <a:lnSpc>
                    <a:spcPct val="100000"/>
                  </a:lnSpc>
                  <a:spcBef>
                    <a:spcPts val="0"/>
                  </a:spcBef>
                </a:pPr>
                <a:endParaRPr lang="en-US" sz="800" dirty="0"/>
              </a:p>
              <a:p>
                <a:pPr>
                  <a:lnSpc>
                    <a:spcPct val="100000"/>
                  </a:lnSpc>
                  <a:spcBef>
                    <a:spcPts val="0"/>
                  </a:spcBef>
                </a:pPr>
                <a:r>
                  <a:rPr lang="en-US" sz="1600" b="0" dirty="0">
                    <a:solidFill>
                      <a:srgbClr val="FF0000"/>
                    </a:solidFill>
                  </a:rPr>
                  <a:t>Assuming the following regularity conditions (Purkayastha and Song (2023b)) </a:t>
                </a:r>
              </a:p>
              <a:p>
                <a:pPr marL="342900" indent="-342900">
                  <a:lnSpc>
                    <a:spcPct val="100000"/>
                  </a:lnSpc>
                  <a:spcBef>
                    <a:spcPts val="0"/>
                  </a:spcBef>
                  <a:buFont typeface="+mj-lt"/>
                  <a:buAutoNum type="arabicPeriod"/>
                </a:pPr>
                <a:r>
                  <a:rPr lang="en-US" sz="1600" dirty="0">
                    <a:solidFill>
                      <a:srgbClr val="FF0000"/>
                    </a:solidFill>
                  </a:rPr>
                  <a:t>T</a:t>
                </a:r>
                <a:r>
                  <a:rPr lang="en-US" sz="1600" b="0" dirty="0">
                    <a:solidFill>
                      <a:srgbClr val="FF0000"/>
                    </a:solidFill>
                  </a:rPr>
                  <a:t>he regularity conditions in Purkayastha and Song (2023a) hold for both data splits </a:t>
                </a:r>
                <a14:m>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𝐷</m:t>
                        </m:r>
                      </m:e>
                      <m:sub>
                        <m:r>
                          <a:rPr lang="en-US" sz="1600" b="0" i="1" smtClean="0">
                            <a:solidFill>
                              <a:srgbClr val="FF0000"/>
                            </a:solidFill>
                            <a:latin typeface="Cambria Math" panose="02040503050406030204" pitchFamily="18" charset="0"/>
                          </a:rPr>
                          <m:t>1</m:t>
                        </m:r>
                      </m:sub>
                    </m:sSub>
                  </m:oMath>
                </a14:m>
                <a:r>
                  <a:rPr lang="en-US" sz="1600" b="0" dirty="0">
                    <a:solidFill>
                      <a:srgbClr val="FF0000"/>
                    </a:solidFill>
                  </a:rPr>
                  <a:t> and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smtClean="0">
                            <a:solidFill>
                              <a:srgbClr val="FF0000"/>
                            </a:solidFill>
                            <a:latin typeface="Cambria Math" panose="02040503050406030204" pitchFamily="18" charset="0"/>
                          </a:rPr>
                          <m:t>𝐷</m:t>
                        </m:r>
                      </m:e>
                      <m:sub>
                        <m:r>
                          <a:rPr lang="en-US" sz="1600" b="0" i="1" smtClean="0">
                            <a:solidFill>
                              <a:srgbClr val="FF0000"/>
                            </a:solidFill>
                            <a:latin typeface="Cambria Math" panose="02040503050406030204" pitchFamily="18" charset="0"/>
                          </a:rPr>
                          <m:t>2</m:t>
                        </m:r>
                      </m:sub>
                    </m:sSub>
                  </m:oMath>
                </a14:m>
                <a:r>
                  <a:rPr lang="en-US" sz="1600" b="0" dirty="0">
                    <a:solidFill>
                      <a:srgbClr val="FF0000"/>
                    </a:solidFill>
                  </a:rPr>
                  <a:t> hold when estimating </a:t>
                </a:r>
                <a14:m>
                  <m:oMath xmlns:m="http://schemas.openxmlformats.org/officeDocument/2006/math">
                    <m:sSub>
                      <m:sSubPr>
                        <m:ctrlPr>
                          <a:rPr lang="en-US" sz="1600" i="1" dirty="0" smtClean="0">
                            <a:solidFill>
                              <a:srgbClr val="FF0000"/>
                            </a:solidFill>
                            <a:latin typeface="Cambria Math" panose="02040503050406030204" pitchFamily="18" charset="0"/>
                          </a:rPr>
                        </m:ctrlPr>
                      </m:sSubPr>
                      <m:e>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𝐶</m:t>
                            </m:r>
                          </m:e>
                        </m:acc>
                      </m:e>
                      <m:sub>
                        <m:r>
                          <a:rPr lang="en-US" sz="1600" i="1" dirty="0">
                            <a:solidFill>
                              <a:srgbClr val="FF0000"/>
                            </a:solidFill>
                            <a:latin typeface="Cambria Math" panose="02040503050406030204" pitchFamily="18" charset="0"/>
                          </a:rPr>
                          <m:t>𝑋</m:t>
                        </m:r>
                        <m:r>
                          <a:rPr lang="en-US" sz="1600" i="1" dirty="0">
                            <a:solidFill>
                              <a:srgbClr val="FF0000"/>
                            </a:solidFill>
                            <a:latin typeface="Cambria Math" panose="02040503050406030204" pitchFamily="18" charset="0"/>
                          </a:rPr>
                          <m:t>≻</m:t>
                        </m:r>
                        <m:r>
                          <a:rPr lang="en-US" sz="1600" i="1" dirty="0">
                            <a:solidFill>
                              <a:srgbClr val="FF0000"/>
                            </a:solidFill>
                            <a:latin typeface="Cambria Math" panose="02040503050406030204" pitchFamily="18" charset="0"/>
                          </a:rPr>
                          <m:t>𝑌</m:t>
                        </m:r>
                      </m:sub>
                    </m:sSub>
                    <m:d>
                      <m:dPr>
                        <m:ctrlPr>
                          <a:rPr lang="en-US" sz="1600" i="1" dirty="0">
                            <a:solidFill>
                              <a:srgbClr val="FF0000"/>
                            </a:solidFill>
                            <a:latin typeface="Cambria Math" panose="02040503050406030204" pitchFamily="18" charset="0"/>
                          </a:rPr>
                        </m:ctrlPr>
                      </m:dPr>
                      <m:e>
                        <m:r>
                          <a:rPr lang="en-US" sz="1600" i="1" dirty="0">
                            <a:solidFill>
                              <a:srgbClr val="FF0000"/>
                            </a:solidFill>
                            <a:latin typeface="Cambria Math" panose="02040503050406030204" pitchFamily="18" charset="0"/>
                          </a:rPr>
                          <m:t>1</m:t>
                        </m:r>
                      </m:e>
                    </m:d>
                  </m:oMath>
                </a14:m>
                <a:r>
                  <a:rPr lang="en-US" sz="1600" b="0" dirty="0">
                    <a:solidFill>
                      <a:srgbClr val="FF0000"/>
                    </a:solidFill>
                  </a:rPr>
                  <a:t> and </a:t>
                </a:r>
                <a14:m>
                  <m:oMath xmlns:m="http://schemas.openxmlformats.org/officeDocument/2006/math">
                    <m:sSub>
                      <m:sSubPr>
                        <m:ctrlPr>
                          <a:rPr lang="en-US" sz="1600" i="1" dirty="0">
                            <a:solidFill>
                              <a:srgbClr val="FF0000"/>
                            </a:solidFill>
                            <a:latin typeface="Cambria Math" panose="02040503050406030204" pitchFamily="18" charset="0"/>
                          </a:rPr>
                        </m:ctrlPr>
                      </m:sSubPr>
                      <m:e>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𝐶</m:t>
                            </m:r>
                          </m:e>
                        </m:acc>
                      </m:e>
                      <m:sub>
                        <m:r>
                          <a:rPr lang="en-US" sz="1600" i="1" dirty="0">
                            <a:solidFill>
                              <a:srgbClr val="FF0000"/>
                            </a:solidFill>
                            <a:latin typeface="Cambria Math" panose="02040503050406030204" pitchFamily="18" charset="0"/>
                          </a:rPr>
                          <m:t>𝑋</m:t>
                        </m:r>
                        <m:r>
                          <a:rPr lang="en-US" sz="1600" i="1" dirty="0">
                            <a:solidFill>
                              <a:srgbClr val="FF0000"/>
                            </a:solidFill>
                            <a:latin typeface="Cambria Math" panose="02040503050406030204" pitchFamily="18" charset="0"/>
                          </a:rPr>
                          <m:t>≻</m:t>
                        </m:r>
                        <m:r>
                          <a:rPr lang="en-US" sz="1600" i="1" dirty="0">
                            <a:solidFill>
                              <a:srgbClr val="FF0000"/>
                            </a:solidFill>
                            <a:latin typeface="Cambria Math" panose="02040503050406030204" pitchFamily="18" charset="0"/>
                          </a:rPr>
                          <m:t>𝑌</m:t>
                        </m:r>
                      </m:sub>
                    </m:sSub>
                    <m:d>
                      <m:dPr>
                        <m:ctrlPr>
                          <a:rPr lang="en-US" sz="1600" i="1" dirty="0">
                            <a:solidFill>
                              <a:srgbClr val="FF0000"/>
                            </a:solidFill>
                            <a:latin typeface="Cambria Math" panose="02040503050406030204" pitchFamily="18" charset="0"/>
                          </a:rPr>
                        </m:ctrlPr>
                      </m:dPr>
                      <m:e>
                        <m:r>
                          <a:rPr lang="en-US" sz="1600" b="0" i="1" dirty="0" smtClean="0">
                            <a:solidFill>
                              <a:srgbClr val="FF0000"/>
                            </a:solidFill>
                            <a:latin typeface="Cambria Math" panose="02040503050406030204" pitchFamily="18" charset="0"/>
                          </a:rPr>
                          <m:t>2</m:t>
                        </m:r>
                      </m:e>
                    </m:d>
                  </m:oMath>
                </a14:m>
                <a:r>
                  <a:rPr lang="en-US" sz="1600" b="0" dirty="0">
                    <a:solidFill>
                      <a:srgbClr val="FF0000"/>
                    </a:solidFill>
                  </a:rPr>
                  <a:t>. </a:t>
                </a:r>
              </a:p>
              <a:p>
                <a:pPr marL="342900" indent="-342900">
                  <a:lnSpc>
                    <a:spcPct val="100000"/>
                  </a:lnSpc>
                  <a:spcBef>
                    <a:spcPts val="0"/>
                  </a:spcBef>
                  <a:buFont typeface="+mj-lt"/>
                  <a:buAutoNum type="arabicPeriod"/>
                </a:pPr>
                <a:r>
                  <a:rPr lang="en-US" sz="1600" dirty="0">
                    <a:solidFill>
                      <a:srgbClr val="FF0000"/>
                    </a:solidFill>
                  </a:rPr>
                  <a:t>The true underlying densities </a:t>
                </a:r>
                <a14:m>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𝑓</m:t>
                        </m:r>
                      </m:e>
                      <m:sub>
                        <m:r>
                          <a:rPr lang="en-US" sz="1600" b="0" i="1" smtClean="0">
                            <a:solidFill>
                              <a:srgbClr val="FF0000"/>
                            </a:solidFill>
                            <a:latin typeface="Cambria Math" panose="02040503050406030204" pitchFamily="18" charset="0"/>
                          </a:rPr>
                          <m:t>𝑋</m:t>
                        </m:r>
                      </m:sub>
                    </m:sSub>
                  </m:oMath>
                </a14:m>
                <a:r>
                  <a:rPr lang="en-US" sz="1600" dirty="0">
                    <a:solidFill>
                      <a:srgbClr val="FF0000"/>
                    </a:solidFill>
                  </a:rPr>
                  <a:t> and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𝑓</m:t>
                        </m:r>
                      </m:e>
                      <m:sub>
                        <m:r>
                          <a:rPr lang="en-US" sz="1600" b="0" i="1" smtClean="0">
                            <a:solidFill>
                              <a:srgbClr val="FF0000"/>
                            </a:solidFill>
                            <a:latin typeface="Cambria Math" panose="02040503050406030204" pitchFamily="18" charset="0"/>
                          </a:rPr>
                          <m:t>𝑌</m:t>
                        </m:r>
                      </m:sub>
                    </m:sSub>
                  </m:oMath>
                </a14:m>
                <a:r>
                  <a:rPr lang="en-US" sz="1600" dirty="0">
                    <a:solidFill>
                      <a:srgbClr val="FF0000"/>
                    </a:solidFill>
                  </a:rPr>
                  <a:t> are bounded below and above, </a:t>
                </a:r>
              </a:p>
              <a:p>
                <a:pPr>
                  <a:lnSpc>
                    <a:spcPct val="100000"/>
                  </a:lnSpc>
                  <a:spcBef>
                    <a:spcPts val="0"/>
                  </a:spcBef>
                </a:pPr>
                <a:r>
                  <a:rPr lang="en-US" sz="1600" b="0" dirty="0">
                    <a:solidFill>
                      <a:srgbClr val="FF0000"/>
                    </a:solidFill>
                  </a:rPr>
                  <a:t>we get the limiting distribution </a:t>
                </a:r>
              </a:p>
              <a:p>
                <a:pPr>
                  <a:lnSpc>
                    <a:spcPct val="100000"/>
                  </a:lnSpc>
                  <a:spcBef>
                    <a:spcPts val="0"/>
                  </a:spcBef>
                </a:pPr>
                <a:endParaRPr lang="en-US" sz="800" b="0" dirty="0">
                  <a:solidFill>
                    <a:srgbClr val="FF0000"/>
                  </a:solidFill>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rad>
                        <m:radPr>
                          <m:degHide m:val="on"/>
                          <m:ctrlPr>
                            <a:rPr lang="en-US" sz="1600" i="1" smtClean="0">
                              <a:solidFill>
                                <a:srgbClr val="FF0000"/>
                              </a:solidFill>
                              <a:latin typeface="Cambria Math" panose="02040503050406030204" pitchFamily="18" charset="0"/>
                            </a:rPr>
                          </m:ctrlPr>
                        </m:radPr>
                        <m:deg/>
                        <m:e>
                          <m:r>
                            <a:rPr lang="en-US" sz="1600" i="1">
                              <a:solidFill>
                                <a:srgbClr val="FF0000"/>
                              </a:solidFill>
                              <a:latin typeface="Cambria Math" panose="02040503050406030204" pitchFamily="18" charset="0"/>
                            </a:rPr>
                            <m:t>𝑛</m:t>
                          </m:r>
                        </m:e>
                      </m:rad>
                      <m:d>
                        <m:dPr>
                          <m:ctrlPr>
                            <a:rPr lang="en-US" sz="1600" i="1" smtClean="0">
                              <a:solidFill>
                                <a:srgbClr val="FF0000"/>
                              </a:solidFill>
                              <a:latin typeface="Cambria Math" panose="02040503050406030204" pitchFamily="18" charset="0"/>
                            </a:rPr>
                          </m:ctrlPr>
                        </m:dPr>
                        <m:e>
                          <m:sSub>
                            <m:sSubPr>
                              <m:ctrlPr>
                                <a:rPr lang="en-US" sz="1600" i="1" dirty="0">
                                  <a:solidFill>
                                    <a:srgbClr val="FF0000"/>
                                  </a:solidFill>
                                  <a:latin typeface="Cambria Math" panose="02040503050406030204" pitchFamily="18" charset="0"/>
                                </a:rPr>
                              </m:ctrlPr>
                            </m:sSubPr>
                            <m:e>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𝐶</m:t>
                                  </m:r>
                                </m:e>
                              </m:acc>
                            </m:e>
                            <m:sub>
                              <m:r>
                                <a:rPr lang="en-US" sz="1600" i="1" dirty="0">
                                  <a:solidFill>
                                    <a:srgbClr val="FF0000"/>
                                  </a:solidFill>
                                  <a:latin typeface="Cambria Math" panose="02040503050406030204" pitchFamily="18" charset="0"/>
                                </a:rPr>
                                <m:t>𝑋</m:t>
                              </m:r>
                              <m:r>
                                <a:rPr lang="en-US" sz="1600" i="1" dirty="0">
                                  <a:solidFill>
                                    <a:srgbClr val="FF0000"/>
                                  </a:solidFill>
                                  <a:latin typeface="Cambria Math" panose="02040503050406030204" pitchFamily="18" charset="0"/>
                                </a:rPr>
                                <m:t>≻</m:t>
                              </m:r>
                              <m:r>
                                <a:rPr lang="en-US" sz="1600" i="1" dirty="0">
                                  <a:solidFill>
                                    <a:srgbClr val="FF0000"/>
                                  </a:solidFill>
                                  <a:latin typeface="Cambria Math" panose="02040503050406030204" pitchFamily="18" charset="0"/>
                                </a:rPr>
                                <m:t>𝑌</m:t>
                              </m:r>
                            </m:sub>
                          </m:sSub>
                          <m:r>
                            <a:rPr lang="en-US" sz="1600" b="0" i="1" dirty="0" smtClean="0">
                              <a:solidFill>
                                <a:srgbClr val="FF0000"/>
                              </a:solidFill>
                              <a:latin typeface="Cambria Math" panose="02040503050406030204" pitchFamily="18" charset="0"/>
                            </a:rPr>
                            <m:t> −</m:t>
                          </m:r>
                          <m:sSub>
                            <m:sSubPr>
                              <m:ctrlPr>
                                <a:rPr lang="en-US" sz="1600" i="1" dirty="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𝐶</m:t>
                              </m:r>
                            </m:e>
                            <m:sub>
                              <m:r>
                                <a:rPr lang="en-US" sz="1600" i="1" dirty="0">
                                  <a:solidFill>
                                    <a:srgbClr val="FF0000"/>
                                  </a:solidFill>
                                  <a:latin typeface="Cambria Math" panose="02040503050406030204" pitchFamily="18" charset="0"/>
                                </a:rPr>
                                <m:t>𝑋</m:t>
                              </m:r>
                              <m:r>
                                <a:rPr lang="en-US" sz="1600" i="1" dirty="0">
                                  <a:solidFill>
                                    <a:srgbClr val="FF0000"/>
                                  </a:solidFill>
                                  <a:latin typeface="Cambria Math" panose="02040503050406030204" pitchFamily="18" charset="0"/>
                                </a:rPr>
                                <m:t>≻</m:t>
                              </m:r>
                              <m:r>
                                <a:rPr lang="en-US" sz="1600" i="1" dirty="0">
                                  <a:solidFill>
                                    <a:srgbClr val="FF0000"/>
                                  </a:solidFill>
                                  <a:latin typeface="Cambria Math" panose="02040503050406030204" pitchFamily="18" charset="0"/>
                                </a:rPr>
                                <m:t>𝑌</m:t>
                              </m:r>
                            </m:sub>
                          </m:sSub>
                        </m:e>
                      </m:d>
                      <m:r>
                        <a:rPr lang="en-US" sz="1600" b="0" i="1" smtClean="0">
                          <a:solidFill>
                            <a:srgbClr val="FF0000"/>
                          </a:solidFill>
                          <a:latin typeface="Cambria Math" panose="02040503050406030204" pitchFamily="18" charset="0"/>
                        </a:rPr>
                        <m:t> </m:t>
                      </m:r>
                      <m:groupChr>
                        <m:groupChrPr>
                          <m:chr m:val="→"/>
                          <m:vertJc m:val="bot"/>
                          <m:ctrlPr>
                            <a:rPr lang="en-US" sz="1600" b="0" i="1" smtClean="0">
                              <a:solidFill>
                                <a:srgbClr val="FF0000"/>
                              </a:solidFill>
                              <a:latin typeface="Cambria Math" panose="02040503050406030204" pitchFamily="18" charset="0"/>
                            </a:rPr>
                          </m:ctrlPr>
                        </m:groupChrPr>
                        <m:e>
                          <m:r>
                            <m:rPr>
                              <m:brk m:alnAt="2"/>
                            </m:rPr>
                            <a:rPr lang="en-US" sz="1600" b="0" i="1" smtClean="0">
                              <a:solidFill>
                                <a:srgbClr val="FF0000"/>
                              </a:solidFill>
                              <a:latin typeface="Cambria Math" panose="02040503050406030204" pitchFamily="18" charset="0"/>
                            </a:rPr>
                            <m:t>𝐷</m:t>
                          </m:r>
                        </m:e>
                      </m:groupChr>
                      <m:r>
                        <a:rPr lang="en-US" sz="1600" b="0" i="1" smtClean="0">
                          <a:solidFill>
                            <a:srgbClr val="FF0000"/>
                          </a:solidFill>
                          <a:latin typeface="Cambria Math" panose="02040503050406030204" pitchFamily="18" charset="0"/>
                        </a:rPr>
                        <m:t>𝑁</m:t>
                      </m:r>
                      <m:d>
                        <m:dPr>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0, </m:t>
                          </m:r>
                          <m:sSubSup>
                            <m:sSubSupPr>
                              <m:ctrlPr>
                                <a:rPr lang="en-US" sz="1600" b="0" i="1" smtClean="0">
                                  <a:solidFill>
                                    <a:srgbClr val="FF0000"/>
                                  </a:solidFill>
                                  <a:latin typeface="Cambria Math" panose="02040503050406030204" pitchFamily="18" charset="0"/>
                                </a:rPr>
                              </m:ctrlPr>
                            </m:sSubSupPr>
                            <m:e>
                              <m:r>
                                <a:rPr lang="en-US" sz="1600" b="0" i="1" smtClean="0">
                                  <a:solidFill>
                                    <a:srgbClr val="FF0000"/>
                                  </a:solidFill>
                                  <a:latin typeface="Cambria Math" panose="02040503050406030204" pitchFamily="18" charset="0"/>
                                </a:rPr>
                                <m:t>𝜎</m:t>
                              </m:r>
                            </m:e>
                            <m:sub>
                              <m:r>
                                <a:rPr lang="en-US" sz="1600" b="0" i="1" smtClean="0">
                                  <a:solidFill>
                                    <a:srgbClr val="FF0000"/>
                                  </a:solidFill>
                                  <a:latin typeface="Cambria Math" panose="02040503050406030204" pitchFamily="18" charset="0"/>
                                </a:rPr>
                                <m:t>𝐶</m:t>
                              </m:r>
                            </m:sub>
                            <m:sup>
                              <m:r>
                                <a:rPr lang="en-US" sz="1600" b="0" i="1" smtClean="0">
                                  <a:solidFill>
                                    <a:srgbClr val="FF0000"/>
                                  </a:solidFill>
                                  <a:latin typeface="Cambria Math" panose="02040503050406030204" pitchFamily="18" charset="0"/>
                                </a:rPr>
                                <m:t>2</m:t>
                              </m:r>
                            </m:sup>
                          </m:sSubSup>
                        </m:e>
                      </m:d>
                      <m:r>
                        <a:rPr lang="en-US" sz="1600" b="0" i="1" smtClean="0">
                          <a:solidFill>
                            <a:srgbClr val="FF0000"/>
                          </a:solidFill>
                          <a:latin typeface="Cambria Math" panose="02040503050406030204" pitchFamily="18" charset="0"/>
                        </a:rPr>
                        <m:t> </m:t>
                      </m:r>
                      <m:r>
                        <a:rPr lang="en-US" sz="1600" b="0" i="1" smtClean="0">
                          <a:solidFill>
                            <a:srgbClr val="FF0000"/>
                          </a:solidFill>
                          <a:latin typeface="Cambria Math" panose="02040503050406030204" pitchFamily="18" charset="0"/>
                        </a:rPr>
                        <m:t>𝑎𝑠</m:t>
                      </m:r>
                      <m:r>
                        <a:rPr lang="en-US" sz="1600" b="0" i="1" smtClean="0">
                          <a:solidFill>
                            <a:srgbClr val="FF0000"/>
                          </a:solidFill>
                          <a:latin typeface="Cambria Math" panose="02040503050406030204" pitchFamily="18" charset="0"/>
                        </a:rPr>
                        <m:t> </m:t>
                      </m:r>
                      <m:r>
                        <a:rPr lang="en-US" sz="1600" b="0" i="1" smtClean="0">
                          <a:solidFill>
                            <a:srgbClr val="FF0000"/>
                          </a:solidFill>
                          <a:latin typeface="Cambria Math" panose="02040503050406030204" pitchFamily="18" charset="0"/>
                        </a:rPr>
                        <m:t>𝑛</m:t>
                      </m:r>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p>
                <a:pPr algn="ctr">
                  <a:lnSpc>
                    <a:spcPct val="100000"/>
                  </a:lnSpc>
                  <a:spcBef>
                    <a:spcPts val="0"/>
                  </a:spcBef>
                </a:pPr>
                <a:endParaRPr lang="en-US" sz="800" dirty="0">
                  <a:solidFill>
                    <a:srgbClr val="FF0000"/>
                  </a:solidFill>
                </a:endParaRPr>
              </a:p>
              <a:p>
                <a:pPr algn="just">
                  <a:lnSpc>
                    <a:spcPct val="100000"/>
                  </a:lnSpc>
                  <a:spcBef>
                    <a:spcPts val="0"/>
                  </a:spcBef>
                </a:pPr>
                <a:r>
                  <a:rPr lang="en-US" sz="1600" b="0" dirty="0">
                    <a:solidFill>
                      <a:srgbClr val="FF0000"/>
                    </a:solidFill>
                  </a:rPr>
                  <a:t>where </a:t>
                </a:r>
                <a14:m>
                  <m:oMath xmlns:m="http://schemas.openxmlformats.org/officeDocument/2006/math">
                    <m:sSubSup>
                      <m:sSubSupPr>
                        <m:ctrlPr>
                          <a:rPr lang="en-US" sz="1600" b="0" i="1" smtClean="0">
                            <a:solidFill>
                              <a:srgbClr val="FF0000"/>
                            </a:solidFill>
                            <a:latin typeface="Cambria Math" panose="02040503050406030204" pitchFamily="18" charset="0"/>
                          </a:rPr>
                        </m:ctrlPr>
                      </m:sSubSupPr>
                      <m:e>
                        <m:r>
                          <a:rPr lang="en-US" sz="1600" b="0" i="1" smtClean="0">
                            <a:solidFill>
                              <a:srgbClr val="FF0000"/>
                            </a:solidFill>
                            <a:latin typeface="Cambria Math" panose="02040503050406030204" pitchFamily="18" charset="0"/>
                          </a:rPr>
                          <m:t>𝜎</m:t>
                        </m:r>
                      </m:e>
                      <m:sub>
                        <m:r>
                          <a:rPr lang="en-US" sz="1600" b="0" i="1" smtClean="0">
                            <a:solidFill>
                              <a:srgbClr val="FF0000"/>
                            </a:solidFill>
                            <a:latin typeface="Cambria Math" panose="02040503050406030204" pitchFamily="18" charset="0"/>
                          </a:rPr>
                          <m:t>𝐶</m:t>
                        </m:r>
                      </m:sub>
                      <m:sup>
                        <m:r>
                          <a:rPr lang="en-US" sz="1600" b="0" i="1" smtClean="0">
                            <a:solidFill>
                              <a:srgbClr val="FF0000"/>
                            </a:solidFill>
                            <a:latin typeface="Cambria Math" panose="02040503050406030204" pitchFamily="18" charset="0"/>
                          </a:rPr>
                          <m:t>2</m:t>
                        </m:r>
                      </m:sup>
                    </m:sSub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𝑉</m:t>
                        </m:r>
                      </m:e>
                      <m:sub>
                        <m:r>
                          <a:rPr lang="en-US" sz="1600" b="0" i="1" smtClean="0">
                            <a:solidFill>
                              <a:srgbClr val="FF0000"/>
                            </a:solidFill>
                            <a:latin typeface="Cambria Math" panose="02040503050406030204" pitchFamily="18" charset="0"/>
                          </a:rPr>
                          <m:t>𝑋𝑌</m:t>
                        </m:r>
                      </m:sub>
                    </m:sSub>
                    <m:d>
                      <m:dPr>
                        <m:begChr m:val="["/>
                        <m:endChr m:val="]"/>
                        <m:ctrlPr>
                          <a:rPr lang="en-US" sz="1600" b="0" i="1" smtClean="0">
                            <a:solidFill>
                              <a:srgbClr val="FF0000"/>
                            </a:solidFill>
                            <a:latin typeface="Cambria Math" panose="02040503050406030204" pitchFamily="18" charset="0"/>
                          </a:rPr>
                        </m:ctrlPr>
                      </m:dPr>
                      <m:e>
                        <m:r>
                          <m:rPr>
                            <m:sty m:val="p"/>
                          </m:rPr>
                          <a:rPr lang="en-US" sz="1600" b="0" i="0" smtClean="0">
                            <a:solidFill>
                              <a:srgbClr val="FF0000"/>
                            </a:solidFill>
                            <a:latin typeface="Cambria Math" panose="02040503050406030204" pitchFamily="18" charset="0"/>
                          </a:rPr>
                          <m:t>log</m:t>
                        </m:r>
                        <m:d>
                          <m:dPr>
                            <m:ctrlPr>
                              <a:rPr lang="en-US" sz="1600" b="0" i="1" smtClean="0">
                                <a:solidFill>
                                  <a:srgbClr val="FF0000"/>
                                </a:solidFill>
                                <a:latin typeface="Cambria Math" panose="02040503050406030204" pitchFamily="18" charset="0"/>
                              </a:rPr>
                            </m:ctrlPr>
                          </m:dPr>
                          <m:e>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𝑓</m:t>
                                </m:r>
                              </m:e>
                              <m:sub>
                                <m:r>
                                  <a:rPr lang="en-US" sz="1600" b="0" i="1" smtClean="0">
                                    <a:solidFill>
                                      <a:srgbClr val="FF0000"/>
                                    </a:solidFill>
                                    <a:latin typeface="Cambria Math" panose="02040503050406030204" pitchFamily="18" charset="0"/>
                                  </a:rPr>
                                  <m:t>𝑋</m:t>
                                </m:r>
                              </m:sub>
                            </m:sSub>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𝑋</m:t>
                            </m:r>
                            <m:r>
                              <a:rPr lang="en-US" sz="1600" b="0" i="1" smtClean="0">
                                <a:solidFill>
                                  <a:srgbClr val="FF0000"/>
                                </a:solidFill>
                                <a:latin typeface="Cambria Math" panose="02040503050406030204" pitchFamily="18" charset="0"/>
                              </a:rPr>
                              <m:t>)</m:t>
                            </m:r>
                          </m:e>
                        </m:d>
                        <m:r>
                          <a:rPr lang="en-US" sz="1600" b="0" i="1" smtClean="0">
                            <a:solidFill>
                              <a:srgbClr val="FF0000"/>
                            </a:solidFill>
                            <a:latin typeface="Cambria Math" panose="02040503050406030204" pitchFamily="18" charset="0"/>
                          </a:rPr>
                          <m:t>+</m:t>
                        </m:r>
                        <m:r>
                          <m:rPr>
                            <m:sty m:val="p"/>
                          </m:rPr>
                          <a:rPr lang="en-US" sz="1600">
                            <a:solidFill>
                              <a:srgbClr val="FF0000"/>
                            </a:solidFill>
                            <a:latin typeface="Cambria Math" panose="02040503050406030204" pitchFamily="18" charset="0"/>
                          </a:rPr>
                          <m:t>log</m:t>
                        </m:r>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𝑓</m:t>
                                </m:r>
                              </m:e>
                              <m:sub>
                                <m:r>
                                  <a:rPr lang="en-US" sz="1600" b="0" i="1" smtClean="0">
                                    <a:solidFill>
                                      <a:srgbClr val="FF0000"/>
                                    </a:solidFill>
                                    <a:latin typeface="Cambria Math" panose="02040503050406030204" pitchFamily="18" charset="0"/>
                                  </a:rPr>
                                  <m:t>𝑌</m:t>
                                </m:r>
                              </m:sub>
                            </m:sSub>
                            <m:r>
                              <a:rPr lang="en-US" sz="1600" i="1">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𝑌</m:t>
                            </m:r>
                            <m:r>
                              <a:rPr lang="en-US" sz="1600" i="1">
                                <a:solidFill>
                                  <a:srgbClr val="FF0000"/>
                                </a:solidFill>
                                <a:latin typeface="Cambria Math" panose="02040503050406030204" pitchFamily="18" charset="0"/>
                              </a:rPr>
                              <m:t>)</m:t>
                            </m:r>
                          </m:e>
                        </m:d>
                      </m:e>
                    </m:d>
                  </m:oMath>
                </a14:m>
                <a:r>
                  <a:rPr lang="en-US" sz="1600" b="0" dirty="0">
                    <a:solidFill>
                      <a:srgbClr val="FF0000"/>
                    </a:solidFill>
                  </a:rPr>
                  <a:t> can be estimated by Monte-Carlo methods given estimated densities </a:t>
                </a:r>
                <a14:m>
                  <m:oMath xmlns:m="http://schemas.openxmlformats.org/officeDocument/2006/math">
                    <m:sSub>
                      <m:sSubPr>
                        <m:ctrlPr>
                          <a:rPr lang="en-US" sz="1600" i="1" dirty="0" smtClean="0">
                            <a:solidFill>
                              <a:srgbClr val="FF0000"/>
                            </a:solidFill>
                            <a:latin typeface="Cambria Math" panose="02040503050406030204" pitchFamily="18" charset="0"/>
                          </a:rPr>
                        </m:ctrlPr>
                      </m:sSubPr>
                      <m:e>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𝑓</m:t>
                            </m:r>
                          </m:e>
                        </m:acc>
                      </m:e>
                      <m:sub>
                        <m:r>
                          <a:rPr lang="en-US" sz="1600" i="1" dirty="0">
                            <a:solidFill>
                              <a:srgbClr val="FF0000"/>
                            </a:solidFill>
                            <a:latin typeface="Cambria Math" panose="02040503050406030204" pitchFamily="18" charset="0"/>
                          </a:rPr>
                          <m:t>𝑋</m:t>
                        </m:r>
                      </m:sub>
                    </m:sSub>
                  </m:oMath>
                </a14:m>
                <a:r>
                  <a:rPr lang="en-US" sz="1600" dirty="0">
                    <a:solidFill>
                      <a:srgbClr val="FF0000"/>
                    </a:solidFill>
                  </a:rPr>
                  <a:t> and </a:t>
                </a:r>
                <a14:m>
                  <m:oMath xmlns:m="http://schemas.openxmlformats.org/officeDocument/2006/math">
                    <m:sSub>
                      <m:sSubPr>
                        <m:ctrlPr>
                          <a:rPr lang="en-US" sz="1600" i="1" dirty="0">
                            <a:solidFill>
                              <a:srgbClr val="FF0000"/>
                            </a:solidFill>
                            <a:latin typeface="Cambria Math" panose="02040503050406030204" pitchFamily="18" charset="0"/>
                          </a:rPr>
                        </m:ctrlPr>
                      </m:sSubPr>
                      <m:e>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𝑓</m:t>
                            </m:r>
                          </m:e>
                        </m:acc>
                      </m:e>
                      <m:sub>
                        <m:r>
                          <a:rPr lang="en-US" sz="1600" i="1">
                            <a:solidFill>
                              <a:srgbClr val="FF0000"/>
                            </a:solidFill>
                            <a:latin typeface="Cambria Math" panose="02040503050406030204" pitchFamily="18" charset="0"/>
                          </a:rPr>
                          <m:t>𝑌</m:t>
                        </m:r>
                      </m:sub>
                    </m:sSub>
                  </m:oMath>
                </a14:m>
                <a:r>
                  <a:rPr lang="en-US" sz="1600" b="0" dirty="0">
                    <a:solidFill>
                      <a:srgbClr val="FF0000"/>
                    </a:solidFill>
                  </a:rPr>
                  <a:t>. </a:t>
                </a: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161908"/>
                <a:ext cx="7886700" cy="3208516"/>
              </a:xfrm>
              <a:blipFill>
                <a:blip r:embed="rId2"/>
                <a:stretch>
                  <a:fillRect l="-482" r="-322" b="-8268"/>
                </a:stretch>
              </a:blipFill>
            </p:spPr>
            <p:txBody>
              <a:bodyPr/>
              <a:lstStyle/>
              <a:p>
                <a:r>
                  <a:rPr lang="en-US">
                    <a:noFill/>
                  </a:rPr>
                  <a:t> </a:t>
                </a:r>
              </a:p>
            </p:txBody>
          </p:sp>
        </mc:Fallback>
      </mc:AlternateContent>
    </p:spTree>
    <p:extLst>
      <p:ext uri="{BB962C8B-B14F-4D97-AF65-F5344CB8AC3E}">
        <p14:creationId xmlns:p14="http://schemas.microsoft.com/office/powerpoint/2010/main" val="2676483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91D-DA25-A445-911D-C6608677A75C}"/>
              </a:ext>
            </a:extLst>
          </p:cNvPr>
          <p:cNvSpPr>
            <a:spLocks noGrp="1"/>
          </p:cNvSpPr>
          <p:nvPr>
            <p:ph type="ctrTitle"/>
          </p:nvPr>
        </p:nvSpPr>
        <p:spPr/>
        <p:txBody>
          <a:bodyPr/>
          <a:lstStyle/>
          <a:p>
            <a:r>
              <a:rPr lang="en-US" dirty="0"/>
              <a:t>Application II</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C7D631BF-D0A6-F348-9969-0309C2B7045F}"/>
                  </a:ext>
                </a:extLst>
              </p:cNvPr>
              <p:cNvSpPr>
                <a:spLocks noGrp="1"/>
              </p:cNvSpPr>
              <p:nvPr>
                <p:ph type="subTitle" idx="1"/>
              </p:nvPr>
            </p:nvSpPr>
            <p:spPr/>
            <p:txBody>
              <a:bodyPr/>
              <a:lstStyle/>
              <a:p>
                <a14:m>
                  <m:oMath xmlns:m="http://schemas.openxmlformats.org/officeDocument/2006/math">
                    <m:sSub>
                      <m:sSubPr>
                        <m:ctrlPr>
                          <a:rPr lang="en-US" sz="1800" i="1" dirty="0" smtClean="0">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𝐶</m:t>
                            </m:r>
                          </m:e>
                        </m:acc>
                      </m:e>
                      <m:sub>
                        <m:r>
                          <a:rPr lang="en-US" sz="1800" i="1" dirty="0">
                            <a:solidFill>
                              <a:schemeClr val="bg1"/>
                            </a:solidFill>
                            <a:latin typeface="Cambria Math" panose="02040503050406030204" pitchFamily="18" charset="0"/>
                          </a:rPr>
                          <m:t>𝑋</m:t>
                        </m:r>
                        <m:r>
                          <a:rPr lang="en-US" sz="1800" i="1" dirty="0">
                            <a:solidFill>
                              <a:schemeClr val="bg1"/>
                            </a:solidFill>
                            <a:latin typeface="Cambria Math" panose="02040503050406030204" pitchFamily="18" charset="0"/>
                          </a:rPr>
                          <m:t>≻</m:t>
                        </m:r>
                        <m:r>
                          <a:rPr lang="en-US" sz="1800" i="1" dirty="0">
                            <a:solidFill>
                              <a:schemeClr val="bg1"/>
                            </a:solidFill>
                            <a:latin typeface="Cambria Math" panose="02040503050406030204" pitchFamily="18" charset="0"/>
                          </a:rPr>
                          <m:t>𝑌</m:t>
                        </m:r>
                      </m:sub>
                    </m:sSub>
                  </m:oMath>
                </a14:m>
                <a:r>
                  <a:rPr lang="en-US" dirty="0">
                    <a:solidFill>
                      <a:schemeClr val="bg1"/>
                    </a:solidFill>
                  </a:rPr>
                  <a:t> based epigenetic causal discovery</a:t>
                </a:r>
              </a:p>
            </p:txBody>
          </p:sp>
        </mc:Choice>
        <mc:Fallback xmlns="">
          <p:sp>
            <p:nvSpPr>
              <p:cNvPr id="3" name="Subtitle 2">
                <a:extLst>
                  <a:ext uri="{FF2B5EF4-FFF2-40B4-BE49-F238E27FC236}">
                    <a16:creationId xmlns:a16="http://schemas.microsoft.com/office/drawing/2014/main" id="{C7D631BF-D0A6-F348-9969-0309C2B7045F}"/>
                  </a:ext>
                </a:extLst>
              </p:cNvPr>
              <p:cNvSpPr>
                <a:spLocks noGrp="1" noRot="1" noChangeAspect="1" noMove="1" noResize="1" noEditPoints="1" noAdjustHandles="1" noChangeArrowheads="1" noChangeShapeType="1" noTextEdit="1"/>
              </p:cNvSpPr>
              <p:nvPr>
                <p:ph type="subTitle" idx="1"/>
              </p:nvPr>
            </p:nvSpPr>
            <p:spPr>
              <a:blipFill>
                <a:blip r:embed="rId2"/>
                <a:stretch>
                  <a:fillRect t="-4040"/>
                </a:stretch>
              </a:blipFill>
            </p:spPr>
            <p:txBody>
              <a:bodyPr/>
              <a:lstStyle/>
              <a:p>
                <a:r>
                  <a:rPr lang="en-GB">
                    <a:noFill/>
                  </a:rPr>
                  <a:t> </a:t>
                </a:r>
              </a:p>
            </p:txBody>
          </p:sp>
        </mc:Fallback>
      </mc:AlternateContent>
    </p:spTree>
    <p:extLst>
      <p:ext uri="{BB962C8B-B14F-4D97-AF65-F5344CB8AC3E}">
        <p14:creationId xmlns:p14="http://schemas.microsoft.com/office/powerpoint/2010/main" val="151543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Overview: two statistical questions</a:t>
            </a:r>
          </a:p>
        </p:txBody>
      </p:sp>
      <p:grpSp>
        <p:nvGrpSpPr>
          <p:cNvPr id="32" name="Group 31">
            <a:extLst>
              <a:ext uri="{FF2B5EF4-FFF2-40B4-BE49-F238E27FC236}">
                <a16:creationId xmlns:a16="http://schemas.microsoft.com/office/drawing/2014/main" id="{FD9AB2F3-5A8A-5F5F-8E5C-82E3CE09C2C0}"/>
              </a:ext>
            </a:extLst>
          </p:cNvPr>
          <p:cNvGrpSpPr/>
          <p:nvPr/>
        </p:nvGrpSpPr>
        <p:grpSpPr>
          <a:xfrm>
            <a:off x="628650" y="1554648"/>
            <a:ext cx="3622263" cy="2034204"/>
            <a:chOff x="1326227" y="1059820"/>
            <a:chExt cx="6597410" cy="3372479"/>
          </a:xfrm>
        </p:grpSpPr>
        <p:grpSp>
          <p:nvGrpSpPr>
            <p:cNvPr id="9" name="Group 8">
              <a:extLst>
                <a:ext uri="{FF2B5EF4-FFF2-40B4-BE49-F238E27FC236}">
                  <a16:creationId xmlns:a16="http://schemas.microsoft.com/office/drawing/2014/main" id="{5FCC9769-777A-680C-66B1-E889A39C634E}"/>
                </a:ext>
              </a:extLst>
            </p:cNvPr>
            <p:cNvGrpSpPr/>
            <p:nvPr/>
          </p:nvGrpSpPr>
          <p:grpSpPr>
            <a:xfrm>
              <a:off x="1326227" y="1059820"/>
              <a:ext cx="6597410" cy="3372479"/>
              <a:chOff x="244304" y="1059820"/>
              <a:chExt cx="6597410" cy="3372479"/>
            </a:xfrm>
          </p:grpSpPr>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38E6DF9D-4F50-EA6D-3CE2-0C9D567A93AA}"/>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50DD8E20-FCB2-D222-71A9-C662FBC1402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F16B0575-2062-CECE-D797-AEACEFA94FC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602FB8A5-32B3-8FFC-336B-B2FF9DB9A53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784F49DA-04AC-B472-B0F8-D5E59A7C3B26}"/>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7" name="Straight Connector 16">
              <a:extLst>
                <a:ext uri="{FF2B5EF4-FFF2-40B4-BE49-F238E27FC236}">
                  <a16:creationId xmlns:a16="http://schemas.microsoft.com/office/drawing/2014/main" id="{7AE6F600-5911-242F-76AD-8F4A9B6F026C}"/>
                </a:ext>
              </a:extLst>
            </p:cNvPr>
            <p:cNvCxnSpPr>
              <a:stCxn id="4" idx="6"/>
              <a:endCxn id="7" idx="2"/>
            </p:cNvCxnSpPr>
            <p:nvPr/>
          </p:nvCxnSpPr>
          <p:spPr>
            <a:xfrm>
              <a:off x="2240627" y="2746059"/>
              <a:ext cx="1087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F5C01D-3DD0-A4CA-542F-F9A43825377D}"/>
                </a:ext>
              </a:extLst>
            </p:cNvPr>
            <p:cNvCxnSpPr>
              <a:stCxn id="7" idx="7"/>
              <a:endCxn id="5" idx="2"/>
            </p:cNvCxnSpPr>
            <p:nvPr/>
          </p:nvCxnSpPr>
          <p:spPr>
            <a:xfrm flipV="1">
              <a:off x="4108856" y="1517020"/>
              <a:ext cx="1034353"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9FA81D-2B51-C626-685D-8EE29834282E}"/>
                </a:ext>
              </a:extLst>
            </p:cNvPr>
            <p:cNvCxnSpPr>
              <a:cxnSpLocks/>
              <a:stCxn id="7" idx="5"/>
              <a:endCxn id="6" idx="2"/>
            </p:cNvCxnSpPr>
            <p:nvPr/>
          </p:nvCxnSpPr>
          <p:spPr>
            <a:xfrm>
              <a:off x="4108856" y="3069348"/>
              <a:ext cx="1034353"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3F320-B86D-B597-FDD8-1C999574F731}"/>
                </a:ext>
              </a:extLst>
            </p:cNvPr>
            <p:cNvCxnSpPr>
              <a:cxnSpLocks/>
              <a:stCxn id="5" idx="6"/>
              <a:endCxn id="8" idx="1"/>
            </p:cNvCxnSpPr>
            <p:nvPr/>
          </p:nvCxnSpPr>
          <p:spPr>
            <a:xfrm>
              <a:off x="6057609" y="1517020"/>
              <a:ext cx="1085539"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2A1DDD-B2BC-6764-6F37-5435F50E7096}"/>
                </a:ext>
              </a:extLst>
            </p:cNvPr>
            <p:cNvCxnSpPr>
              <a:cxnSpLocks/>
              <a:stCxn id="6" idx="6"/>
              <a:endCxn id="8" idx="3"/>
            </p:cNvCxnSpPr>
            <p:nvPr/>
          </p:nvCxnSpPr>
          <p:spPr>
            <a:xfrm flipV="1">
              <a:off x="6057609" y="3069348"/>
              <a:ext cx="1085539"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91646CA-DA94-D5B0-F45F-D922CAF6AEA8}"/>
              </a:ext>
            </a:extLst>
          </p:cNvPr>
          <p:cNvGrpSpPr/>
          <p:nvPr/>
        </p:nvGrpSpPr>
        <p:grpSpPr>
          <a:xfrm>
            <a:off x="4893089" y="1559702"/>
            <a:ext cx="3622263" cy="2034204"/>
            <a:chOff x="1326227" y="1059820"/>
            <a:chExt cx="6597410" cy="3372479"/>
          </a:xfrm>
        </p:grpSpPr>
        <p:grpSp>
          <p:nvGrpSpPr>
            <p:cNvPr id="46" name="Group 45">
              <a:extLst>
                <a:ext uri="{FF2B5EF4-FFF2-40B4-BE49-F238E27FC236}">
                  <a16:creationId xmlns:a16="http://schemas.microsoft.com/office/drawing/2014/main" id="{A5268759-A529-171A-3587-F9D59A1E59CB}"/>
                </a:ext>
              </a:extLst>
            </p:cNvPr>
            <p:cNvGrpSpPr/>
            <p:nvPr/>
          </p:nvGrpSpPr>
          <p:grpSpPr>
            <a:xfrm>
              <a:off x="1326227" y="1059820"/>
              <a:ext cx="6597410" cy="3372479"/>
              <a:chOff x="244304" y="1059820"/>
              <a:chExt cx="6597410" cy="3372479"/>
            </a:xfrm>
          </p:grpSpPr>
          <mc:AlternateContent xmlns:mc="http://schemas.openxmlformats.org/markup-compatibility/2006">
            <mc:Choice xmlns:a14="http://schemas.microsoft.com/office/drawing/2010/main" Requires="a14">
              <p:sp>
                <p:nvSpPr>
                  <p:cNvPr id="52" name="Oval 51">
                    <a:extLst>
                      <a:ext uri="{FF2B5EF4-FFF2-40B4-BE49-F238E27FC236}">
                        <a16:creationId xmlns:a16="http://schemas.microsoft.com/office/drawing/2014/main" id="{389DECF4-FDA4-63A7-FA36-12C94A55FB7C}"/>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Oval 52">
                    <a:extLst>
                      <a:ext uri="{FF2B5EF4-FFF2-40B4-BE49-F238E27FC236}">
                        <a16:creationId xmlns:a16="http://schemas.microsoft.com/office/drawing/2014/main" id="{0AE448B8-2F3C-CCA3-713E-11597683F2E9}"/>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Oval 53">
                    <a:extLst>
                      <a:ext uri="{FF2B5EF4-FFF2-40B4-BE49-F238E27FC236}">
                        <a16:creationId xmlns:a16="http://schemas.microsoft.com/office/drawing/2014/main" id="{73F8D00B-B25B-D577-62C0-622B462AA1B1}"/>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Oval 54">
                    <a:extLst>
                      <a:ext uri="{FF2B5EF4-FFF2-40B4-BE49-F238E27FC236}">
                        <a16:creationId xmlns:a16="http://schemas.microsoft.com/office/drawing/2014/main" id="{633D321F-3E62-8CC4-48A1-D85FF62CEE69}"/>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Oval 55">
                    <a:extLst>
                      <a:ext uri="{FF2B5EF4-FFF2-40B4-BE49-F238E27FC236}">
                        <a16:creationId xmlns:a16="http://schemas.microsoft.com/office/drawing/2014/main" id="{D7AEDAB5-BEFD-330B-ABFE-BFA0D652C4D9}"/>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47" name="Straight Connector 46">
              <a:extLst>
                <a:ext uri="{FF2B5EF4-FFF2-40B4-BE49-F238E27FC236}">
                  <a16:creationId xmlns:a16="http://schemas.microsoft.com/office/drawing/2014/main" id="{B6A1BE2E-1B07-60CA-0B86-A5CDD9448E74}"/>
                </a:ext>
              </a:extLst>
            </p:cNvPr>
            <p:cNvCxnSpPr>
              <a:stCxn id="52" idx="6"/>
              <a:endCxn id="55" idx="2"/>
            </p:cNvCxnSpPr>
            <p:nvPr/>
          </p:nvCxnSpPr>
          <p:spPr>
            <a:xfrm>
              <a:off x="2240627" y="2746059"/>
              <a:ext cx="1087740"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A3783A-6133-40CC-6B40-CC10C37E56A3}"/>
                </a:ext>
              </a:extLst>
            </p:cNvPr>
            <p:cNvCxnSpPr>
              <a:stCxn id="55" idx="7"/>
              <a:endCxn id="53" idx="2"/>
            </p:cNvCxnSpPr>
            <p:nvPr/>
          </p:nvCxnSpPr>
          <p:spPr>
            <a:xfrm flipV="1">
              <a:off x="4108856" y="1517020"/>
              <a:ext cx="1034353"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9370-21CD-D56A-54E8-683BACC30F3A}"/>
                </a:ext>
              </a:extLst>
            </p:cNvPr>
            <p:cNvCxnSpPr>
              <a:cxnSpLocks/>
              <a:stCxn id="55" idx="5"/>
              <a:endCxn id="54" idx="2"/>
            </p:cNvCxnSpPr>
            <p:nvPr/>
          </p:nvCxnSpPr>
          <p:spPr>
            <a:xfrm>
              <a:off x="4108856" y="3069348"/>
              <a:ext cx="1034353"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0385B5-3A67-C3E2-C718-C92813427FF2}"/>
                </a:ext>
              </a:extLst>
            </p:cNvPr>
            <p:cNvCxnSpPr>
              <a:cxnSpLocks/>
              <a:stCxn id="53" idx="6"/>
              <a:endCxn id="56" idx="1"/>
            </p:cNvCxnSpPr>
            <p:nvPr/>
          </p:nvCxnSpPr>
          <p:spPr>
            <a:xfrm>
              <a:off x="6057609" y="1517020"/>
              <a:ext cx="1085539"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071451-A99E-8D7E-966F-81F3F10EE860}"/>
                </a:ext>
              </a:extLst>
            </p:cNvPr>
            <p:cNvCxnSpPr>
              <a:cxnSpLocks/>
              <a:stCxn id="54" idx="6"/>
              <a:endCxn id="56" idx="3"/>
            </p:cNvCxnSpPr>
            <p:nvPr/>
          </p:nvCxnSpPr>
          <p:spPr>
            <a:xfrm flipV="1">
              <a:off x="6057609" y="3069348"/>
              <a:ext cx="1085539"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1A7A7FA-6542-36CB-E7AF-FAAB602DFB18}"/>
              </a:ext>
            </a:extLst>
          </p:cNvPr>
          <p:cNvSpPr txBox="1"/>
          <p:nvPr/>
        </p:nvSpPr>
        <p:spPr>
          <a:xfrm>
            <a:off x="732284" y="3778635"/>
            <a:ext cx="3416201" cy="507831"/>
          </a:xfrm>
          <a:prstGeom prst="rect">
            <a:avLst/>
          </a:prstGeom>
          <a:noFill/>
        </p:spPr>
        <p:txBody>
          <a:bodyPr wrap="square" rtlCol="0">
            <a:spAutoFit/>
          </a:bodyPr>
          <a:lstStyle/>
          <a:p>
            <a:pPr marL="342900" indent="-342900" algn="ctr">
              <a:buAutoNum type="alphaLcParenBoth"/>
            </a:pPr>
            <a:r>
              <a:rPr lang="en-US" dirty="0"/>
              <a:t>Association in a set of variables</a:t>
            </a:r>
          </a:p>
          <a:p>
            <a:pPr algn="ctr"/>
            <a:r>
              <a:rPr lang="en-US" b="1" dirty="0">
                <a:solidFill>
                  <a:srgbClr val="FF0000"/>
                </a:solidFill>
              </a:rPr>
              <a:t>Information: how much is shared?</a:t>
            </a:r>
          </a:p>
        </p:txBody>
      </p:sp>
      <p:sp>
        <p:nvSpPr>
          <p:cNvPr id="58" name="TextBox 57">
            <a:extLst>
              <a:ext uri="{FF2B5EF4-FFF2-40B4-BE49-F238E27FC236}">
                <a16:creationId xmlns:a16="http://schemas.microsoft.com/office/drawing/2014/main" id="{CC1427B1-EC14-74D7-0F10-1811551F3B94}"/>
              </a:ext>
            </a:extLst>
          </p:cNvPr>
          <p:cNvSpPr txBox="1"/>
          <p:nvPr/>
        </p:nvSpPr>
        <p:spPr>
          <a:xfrm>
            <a:off x="4996723" y="3778635"/>
            <a:ext cx="3416201" cy="507831"/>
          </a:xfrm>
          <a:prstGeom prst="rect">
            <a:avLst/>
          </a:prstGeom>
          <a:noFill/>
        </p:spPr>
        <p:txBody>
          <a:bodyPr wrap="square" rtlCol="0">
            <a:spAutoFit/>
          </a:bodyPr>
          <a:lstStyle/>
          <a:p>
            <a:pPr algn="ctr"/>
            <a:r>
              <a:rPr lang="en-US" dirty="0"/>
              <a:t>(b) Directionality in a set of variables</a:t>
            </a:r>
          </a:p>
          <a:p>
            <a:pPr algn="ctr"/>
            <a:r>
              <a:rPr lang="en-US" b="1" dirty="0">
                <a:solidFill>
                  <a:srgbClr val="FF0000"/>
                </a:solidFill>
              </a:rPr>
              <a:t>Information: direction of flow?</a:t>
            </a:r>
          </a:p>
        </p:txBody>
      </p:sp>
    </p:spTree>
    <p:extLst>
      <p:ext uri="{BB962C8B-B14F-4D97-AF65-F5344CB8AC3E}">
        <p14:creationId xmlns:p14="http://schemas.microsoft.com/office/powerpoint/2010/main" val="3582093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A692-E595-CEA3-A4AC-E70E43A9461A}"/>
              </a:ext>
            </a:extLst>
          </p:cNvPr>
          <p:cNvSpPr>
            <a:spLocks noGrp="1"/>
          </p:cNvSpPr>
          <p:nvPr>
            <p:ph type="ctrTitle"/>
          </p:nvPr>
        </p:nvSpPr>
        <p:spPr/>
        <p:txBody>
          <a:bodyPr/>
          <a:lstStyle/>
          <a:p>
            <a:r>
              <a:rPr lang="en-US" dirty="0"/>
              <a:t>Asymmetry in epigenetics</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7E6349FD-E555-B603-AD43-2F34F0E34864}"/>
                  </a:ext>
                </a:extLst>
              </p:cNvPr>
              <p:cNvSpPr>
                <a:spLocks noGrp="1"/>
              </p:cNvSpPr>
              <p:nvPr>
                <p:ph type="subTitle" idx="1"/>
              </p:nvPr>
            </p:nvSpPr>
            <p:spPr/>
            <p:txBody>
              <a:bodyPr anchor="ctr"/>
              <a:lstStyle/>
              <a:p>
                <a:pPr marL="342900" indent="-342900" algn="just">
                  <a:spcAft>
                    <a:spcPts val="1000"/>
                  </a:spcAft>
                  <a:buFont typeface="+mj-lt"/>
                  <a:buAutoNum type="arabicPeriod"/>
                </a:pPr>
                <a:r>
                  <a:rPr lang="en-US" sz="1400" dirty="0"/>
                  <a:t>Investigate asymmetry between DNA methylation (</a:t>
                </a:r>
                <a:r>
                  <a:rPr lang="en-US" sz="1400" i="1" dirty="0"/>
                  <a:t>DNAm)</a:t>
                </a:r>
                <a:r>
                  <a:rPr lang="en-US" sz="1400" dirty="0"/>
                  <a:t> and blood pressure (</a:t>
                </a:r>
                <a:r>
                  <a:rPr lang="en-US" sz="1400" i="1" dirty="0"/>
                  <a:t>BP)</a:t>
                </a:r>
                <a:r>
                  <a:rPr lang="en-US" sz="1400" dirty="0"/>
                  <a:t> variation in ELEMENT dataset (</a:t>
                </a:r>
                <a:r>
                  <a:rPr lang="en-US" sz="1400" i="1" dirty="0"/>
                  <a:t>n = 525</a:t>
                </a:r>
                <a:r>
                  <a:rPr lang="en-US" sz="1400" dirty="0"/>
                  <a:t>)</a:t>
                </a:r>
              </a:p>
              <a:p>
                <a:pPr marL="342900" indent="-342900" algn="just">
                  <a:spcAft>
                    <a:spcPts val="1000"/>
                  </a:spcAft>
                  <a:buFont typeface="+mj-lt"/>
                  <a:buAutoNum type="arabicPeriod"/>
                </a:pPr>
                <a:r>
                  <a:rPr lang="en-US" sz="1400" dirty="0"/>
                  <a:t>Three candidate genes: </a:t>
                </a:r>
                <a:r>
                  <a:rPr lang="en-US" sz="1400" b="1" i="1" dirty="0"/>
                  <a:t>ATP2B1</a:t>
                </a:r>
                <a:r>
                  <a:rPr lang="en-US" sz="1400" dirty="0"/>
                  <a:t>, </a:t>
                </a:r>
                <a:r>
                  <a:rPr lang="en-US" sz="1400" b="1" i="1" dirty="0"/>
                  <a:t>FGF5</a:t>
                </a:r>
                <a:r>
                  <a:rPr lang="en-US" sz="1400" dirty="0"/>
                  <a:t>, and </a:t>
                </a:r>
                <a:r>
                  <a:rPr lang="en-US" sz="1400" b="1" i="1" dirty="0"/>
                  <a:t>PRDM8</a:t>
                </a:r>
                <a:r>
                  <a:rPr lang="en-US" sz="1400" dirty="0"/>
                  <a:t> known for significant association with BP. </a:t>
                </a:r>
              </a:p>
              <a:p>
                <a:pPr marL="342900" indent="-342900" algn="just">
                  <a:spcAft>
                    <a:spcPts val="1000"/>
                  </a:spcAft>
                  <a:buFont typeface="+mj-lt"/>
                  <a:buAutoNum type="arabicPeriod"/>
                </a:pPr>
                <a:r>
                  <a:rPr lang="en-US" sz="1400" dirty="0"/>
                  <a:t>Using </a:t>
                </a:r>
                <a:r>
                  <a:rPr lang="en-US" sz="1400" dirty="0" err="1"/>
                  <a:t>fastMI</a:t>
                </a:r>
                <a:r>
                  <a:rPr lang="en-US" sz="1400" dirty="0"/>
                  <a:t> (Purkayastha and Song (2023a)) detect methylation sites within each gene that are significantly associated with BP after multiple testing correction.</a:t>
                </a:r>
              </a:p>
              <a:p>
                <a:pPr marL="342900" indent="-342900" algn="just">
                  <a:spcAft>
                    <a:spcPts val="1000"/>
                  </a:spcAft>
                  <a:buFont typeface="+mj-lt"/>
                  <a:buAutoNum type="arabicPeriod"/>
                </a:pPr>
                <a:r>
                  <a:rPr lang="en-US" sz="1400" dirty="0"/>
                  <a:t>Hits:</a:t>
                </a:r>
              </a:p>
              <a:p>
                <a:pPr marL="800100" lvl="1" indent="-342900" algn="just">
                  <a:spcBef>
                    <a:spcPts val="0"/>
                  </a:spcBef>
                  <a:buFont typeface="+mj-lt"/>
                  <a:buAutoNum type="arabicPeriod"/>
                </a:pPr>
                <a:r>
                  <a:rPr lang="en-US" sz="1400" b="1" i="1" dirty="0"/>
                  <a:t>ATP2B1</a:t>
                </a:r>
                <a:r>
                  <a:rPr lang="en-US" sz="1400" dirty="0"/>
                  <a:t> has 21 sites; only 1 (</a:t>
                </a:r>
                <a:r>
                  <a:rPr lang="en-US" sz="1400" b="1" i="1" dirty="0"/>
                  <a:t>ATP2B1:CG17564205</a:t>
                </a:r>
                <a:r>
                  <a:rPr lang="en-US" sz="1400" dirty="0"/>
                  <a:t>) is associated with diastolic BP (DBP). 	</a:t>
                </a:r>
              </a:p>
              <a:p>
                <a:pPr marL="800100" lvl="1" indent="-342900" algn="just">
                  <a:spcBef>
                    <a:spcPts val="0"/>
                  </a:spcBef>
                  <a:buFont typeface="+mj-lt"/>
                  <a:buAutoNum type="arabicPeriod"/>
                </a:pPr>
                <a:r>
                  <a:rPr lang="en-US" sz="1400" b="1" i="1" dirty="0"/>
                  <a:t>FGF5 </a:t>
                </a:r>
                <a:r>
                  <a:rPr lang="en-US" sz="1400" dirty="0"/>
                  <a:t>also has 21 sites, only 1 (</a:t>
                </a:r>
                <a:r>
                  <a:rPr lang="en-US" sz="1400" b="1" i="1" dirty="0"/>
                  <a:t>FGF5:CG12528713</a:t>
                </a:r>
                <a:r>
                  <a:rPr lang="en-US" sz="1400" dirty="0"/>
                  <a:t>) is associated with systolic BP (SBP).</a:t>
                </a:r>
              </a:p>
              <a:p>
                <a:pPr marL="800100" lvl="1" indent="-342900" algn="just">
                  <a:spcBef>
                    <a:spcPts val="0"/>
                  </a:spcBef>
                  <a:buFont typeface="+mj-lt"/>
                  <a:buAutoNum type="arabicPeriod"/>
                </a:pPr>
                <a:r>
                  <a:rPr lang="en-US" sz="1400" b="1" i="1" dirty="0"/>
                  <a:t>PRDM8</a:t>
                </a:r>
                <a:r>
                  <a:rPr lang="en-US" sz="1400" dirty="0"/>
                  <a:t> has 51 sites, only 1 (</a:t>
                </a:r>
                <a:r>
                  <a:rPr lang="en-US" sz="1400" b="1" i="1" dirty="0"/>
                  <a:t>PRDM8:CG7462804</a:t>
                </a:r>
                <a:r>
                  <a:rPr lang="en-US" sz="1400" dirty="0"/>
                  <a:t>) is associated with SBP.</a:t>
                </a:r>
              </a:p>
              <a:p>
                <a:pPr marL="800100" lvl="1" indent="-342900" algn="just">
                  <a:spcBef>
                    <a:spcPts val="0"/>
                  </a:spcBef>
                  <a:buFont typeface="+mj-lt"/>
                  <a:buAutoNum type="arabicPeriod"/>
                </a:pPr>
                <a:endParaRPr lang="en-US" sz="1400" dirty="0"/>
              </a:p>
              <a:p>
                <a:pPr marL="342900" indent="-342900" algn="just">
                  <a:spcAft>
                    <a:spcPts val="1000"/>
                  </a:spcAft>
                  <a:buFont typeface="+mj-lt"/>
                  <a:buAutoNum type="arabicPeriod"/>
                </a:pPr>
                <a:r>
                  <a:rPr lang="en-US" sz="1400" b="1" dirty="0">
                    <a:solidFill>
                      <a:srgbClr val="FF0000"/>
                    </a:solidFill>
                  </a:rPr>
                  <a:t>Aim: For each of the hits above, investigate if </a:t>
                </a:r>
                <a14:m>
                  <m:oMath xmlns:m="http://schemas.openxmlformats.org/officeDocument/2006/math">
                    <m:r>
                      <a:rPr lang="en-US" sz="1400" b="1" i="1" smtClean="0">
                        <a:solidFill>
                          <a:srgbClr val="FF0000"/>
                        </a:solidFill>
                        <a:latin typeface="Cambria Math" panose="02040503050406030204" pitchFamily="18" charset="0"/>
                      </a:rPr>
                      <m:t>𝑫𝑵𝑨𝒎</m:t>
                    </m:r>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m:t>
                        </m:r>
                      </m:e>
                      <m:sub>
                        <m:r>
                          <a:rPr lang="en-US" sz="1400" b="1" i="1" smtClean="0">
                            <a:solidFill>
                              <a:srgbClr val="FF0000"/>
                            </a:solidFill>
                            <a:latin typeface="Cambria Math" panose="02040503050406030204" pitchFamily="18" charset="0"/>
                          </a:rPr>
                          <m:t>𝒘</m:t>
                        </m:r>
                      </m:sub>
                    </m:sSub>
                    <m:r>
                      <a:rPr lang="en-US" sz="1400" b="1" i="1" smtClean="0">
                        <a:solidFill>
                          <a:srgbClr val="FF0000"/>
                        </a:solidFill>
                        <a:latin typeface="Cambria Math" panose="02040503050406030204" pitchFamily="18" charset="0"/>
                      </a:rPr>
                      <m:t>𝑩𝑷</m:t>
                    </m:r>
                  </m:oMath>
                </a14:m>
                <a:r>
                  <a:rPr lang="en-US" sz="1400" b="1" dirty="0">
                    <a:solidFill>
                      <a:srgbClr val="FF0000"/>
                    </a:solidFill>
                  </a:rPr>
                  <a:t> or </a:t>
                </a:r>
                <a14:m>
                  <m:oMath xmlns:m="http://schemas.openxmlformats.org/officeDocument/2006/math">
                    <m:r>
                      <a:rPr lang="en-US" sz="1400" b="1" i="1" smtClean="0">
                        <a:solidFill>
                          <a:srgbClr val="FF0000"/>
                        </a:solidFill>
                        <a:latin typeface="Cambria Math" panose="02040503050406030204" pitchFamily="18" charset="0"/>
                      </a:rPr>
                      <m:t>𝑩𝑷</m:t>
                    </m:r>
                    <m:sSub>
                      <m:sSubPr>
                        <m:ctrlPr>
                          <a:rPr lang="en-US" sz="1400" b="1" i="1">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m:t>
                        </m:r>
                      </m:e>
                      <m:sub>
                        <m:r>
                          <a:rPr lang="en-US" sz="1400" b="1" i="1">
                            <a:solidFill>
                              <a:srgbClr val="FF0000"/>
                            </a:solidFill>
                            <a:latin typeface="Cambria Math" panose="02040503050406030204" pitchFamily="18" charset="0"/>
                          </a:rPr>
                          <m:t>𝒘</m:t>
                        </m:r>
                      </m:sub>
                    </m:sSub>
                    <m:r>
                      <a:rPr lang="en-US" sz="1400" b="1" i="1" smtClean="0">
                        <a:solidFill>
                          <a:srgbClr val="FF0000"/>
                        </a:solidFill>
                        <a:latin typeface="Cambria Math" panose="02040503050406030204" pitchFamily="18" charset="0"/>
                      </a:rPr>
                      <m:t>𝑫𝑵𝑨𝒎</m:t>
                    </m:r>
                  </m:oMath>
                </a14:m>
                <a:r>
                  <a:rPr lang="en-US" sz="1400" b="1" dirty="0">
                    <a:solidFill>
                      <a:srgbClr val="FF0000"/>
                    </a:solidFill>
                  </a:rPr>
                  <a:t>.</a:t>
                </a:r>
              </a:p>
            </p:txBody>
          </p:sp>
        </mc:Choice>
        <mc:Fallback xmlns="">
          <p:sp>
            <p:nvSpPr>
              <p:cNvPr id="3" name="Subtitle 2">
                <a:extLst>
                  <a:ext uri="{FF2B5EF4-FFF2-40B4-BE49-F238E27FC236}">
                    <a16:creationId xmlns:a16="http://schemas.microsoft.com/office/drawing/2014/main" id="{7E6349FD-E555-B603-AD43-2F34F0E34864}"/>
                  </a:ext>
                </a:extLst>
              </p:cNvPr>
              <p:cNvSpPr>
                <a:spLocks noGrp="1" noRot="1" noChangeAspect="1" noMove="1" noResize="1" noEditPoints="1" noAdjustHandles="1" noChangeArrowheads="1" noChangeShapeType="1" noTextEdit="1"/>
              </p:cNvSpPr>
              <p:nvPr>
                <p:ph type="subTitle" idx="1"/>
              </p:nvPr>
            </p:nvSpPr>
            <p:spPr>
              <a:blipFill>
                <a:blip r:embed="rId2"/>
                <a:stretch>
                  <a:fillRect l="-161" t="-1186" r="-161" b="-2767"/>
                </a:stretch>
              </a:blipFill>
            </p:spPr>
            <p:txBody>
              <a:bodyPr/>
              <a:lstStyle/>
              <a:p>
                <a:r>
                  <a:rPr lang="en-US">
                    <a:noFill/>
                  </a:rPr>
                  <a:t> </a:t>
                </a:r>
              </a:p>
            </p:txBody>
          </p:sp>
        </mc:Fallback>
      </mc:AlternateContent>
    </p:spTree>
    <p:extLst>
      <p:ext uri="{BB962C8B-B14F-4D97-AF65-F5344CB8AC3E}">
        <p14:creationId xmlns:p14="http://schemas.microsoft.com/office/powerpoint/2010/main" val="3451978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8AAA692-E595-CEA3-A4AC-E70E43A9461A}"/>
                  </a:ext>
                </a:extLst>
              </p:cNvPr>
              <p:cNvSpPr>
                <a:spLocks noGrp="1"/>
              </p:cNvSpPr>
              <p:nvPr>
                <p:ph type="ctrTitle"/>
              </p:nvPr>
            </p:nvSpPr>
            <p:spPr/>
            <p:txBody>
              <a:bodyPr/>
              <a:lstStyle/>
              <a:p>
                <a:r>
                  <a:rPr lang="en-US" dirty="0"/>
                  <a:t>Weak asymmetry: </a:t>
                </a:r>
                <a14:m>
                  <m:oMath xmlns:m="http://schemas.openxmlformats.org/officeDocument/2006/math">
                    <m:r>
                      <a:rPr lang="en-US" sz="4000" b="1" i="1" smtClean="0">
                        <a:solidFill>
                          <a:srgbClr val="FF0000"/>
                        </a:solidFill>
                        <a:latin typeface="Cambria Math" panose="02040503050406030204" pitchFamily="18" charset="0"/>
                      </a:rPr>
                      <m:t>𝑫𝑩𝑷</m:t>
                    </m:r>
                    <m:sSub>
                      <m:sSubPr>
                        <m:ctrlPr>
                          <a:rPr lang="en-US" sz="4000" b="1" i="1">
                            <a:solidFill>
                              <a:srgbClr val="FF0000"/>
                            </a:solidFill>
                            <a:latin typeface="Cambria Math" panose="02040503050406030204" pitchFamily="18" charset="0"/>
                          </a:rPr>
                        </m:ctrlPr>
                      </m:sSubPr>
                      <m:e>
                        <m:r>
                          <a:rPr lang="en-US" sz="4000" b="1" i="1">
                            <a:solidFill>
                              <a:srgbClr val="FF0000"/>
                            </a:solidFill>
                            <a:latin typeface="Cambria Math" panose="02040503050406030204" pitchFamily="18" charset="0"/>
                          </a:rPr>
                          <m:t>≻</m:t>
                        </m:r>
                      </m:e>
                      <m:sub>
                        <m:r>
                          <a:rPr lang="en-US" sz="4000" b="1" i="1">
                            <a:solidFill>
                              <a:srgbClr val="FF0000"/>
                            </a:solidFill>
                            <a:latin typeface="Cambria Math" panose="02040503050406030204" pitchFamily="18" charset="0"/>
                          </a:rPr>
                          <m:t>𝒘</m:t>
                        </m:r>
                      </m:sub>
                    </m:sSub>
                    <m:r>
                      <a:rPr lang="en-US" sz="4000" b="1" i="1" smtClean="0">
                        <a:solidFill>
                          <a:srgbClr val="FF0000"/>
                        </a:solidFill>
                        <a:latin typeface="Cambria Math" panose="02040503050406030204" pitchFamily="18" charset="0"/>
                      </a:rPr>
                      <m:t>𝑫𝑵𝑨𝒎</m:t>
                    </m:r>
                  </m:oMath>
                </a14:m>
                <a:endParaRPr lang="en-US" dirty="0"/>
              </a:p>
            </p:txBody>
          </p:sp>
        </mc:Choice>
        <mc:Fallback xmlns="">
          <p:sp>
            <p:nvSpPr>
              <p:cNvPr id="2" name="Title 1">
                <a:extLst>
                  <a:ext uri="{FF2B5EF4-FFF2-40B4-BE49-F238E27FC236}">
                    <a16:creationId xmlns:a16="http://schemas.microsoft.com/office/drawing/2014/main" id="{98AAA692-E595-CEA3-A4AC-E70E43A9461A}"/>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7E6349FD-E555-B603-AD43-2F34F0E34864}"/>
                  </a:ext>
                </a:extLst>
              </p:cNvPr>
              <p:cNvSpPr>
                <a:spLocks noGrp="1"/>
              </p:cNvSpPr>
              <p:nvPr>
                <p:ph type="subTitle" idx="1"/>
              </p:nvPr>
            </p:nvSpPr>
            <p:spPr/>
            <p:txBody>
              <a:bodyPr anchor="b"/>
              <a:lstStyle/>
              <a:p>
                <a:pPr algn="just">
                  <a:spcAft>
                    <a:spcPts val="1000"/>
                  </a:spcAft>
                </a:pPr>
                <a:endParaRPr lang="en-US" sz="1400" dirty="0"/>
              </a:p>
              <a:p>
                <a:pPr algn="just">
                  <a:spcAft>
                    <a:spcPts val="1000"/>
                  </a:spcAft>
                </a:pPr>
                <a:endParaRPr lang="en-US" sz="1400" dirty="0"/>
              </a:p>
              <a:p>
                <a:pPr algn="just">
                  <a:spcAft>
                    <a:spcPts val="1000"/>
                  </a:spcAft>
                </a:pPr>
                <a:r>
                  <a:rPr lang="en-US" sz="1400" b="1" dirty="0"/>
                  <a:t>Findings</a:t>
                </a:r>
                <a:r>
                  <a:rPr lang="en-US" sz="1400" dirty="0"/>
                  <a:t>: </a:t>
                </a:r>
              </a:p>
              <a:p>
                <a:pPr marL="342900" indent="-342900" algn="just">
                  <a:spcAft>
                    <a:spcPts val="1000"/>
                  </a:spcAft>
                  <a:buFont typeface="+mj-lt"/>
                  <a:buAutoNum type="arabicPeriod"/>
                </a:pPr>
                <a:r>
                  <a:rPr lang="en-US" sz="1400" dirty="0"/>
                  <a:t>Sites </a:t>
                </a:r>
                <a:r>
                  <a:rPr lang="en-US" sz="1400" b="1" i="1" dirty="0"/>
                  <a:t>FGF5:CG12528713 </a:t>
                </a:r>
                <a:r>
                  <a:rPr lang="en-US" sz="1400" dirty="0"/>
                  <a:t>and </a:t>
                </a:r>
                <a:r>
                  <a:rPr lang="en-US" sz="1400" b="1" i="1" dirty="0"/>
                  <a:t>PRDM8:CG7462804 </a:t>
                </a:r>
                <a:r>
                  <a:rPr lang="en-US" sz="1400" dirty="0"/>
                  <a:t>are significantly associated with SBP but do not exhibit asymmetry. </a:t>
                </a:r>
                <a:r>
                  <a:rPr lang="en-US" sz="1400" b="1" dirty="0"/>
                  <a:t> </a:t>
                </a:r>
              </a:p>
              <a:p>
                <a:pPr marL="342900" indent="-342900" algn="just">
                  <a:spcAft>
                    <a:spcPts val="1000"/>
                  </a:spcAft>
                  <a:buFont typeface="+mj-lt"/>
                  <a:buAutoNum type="arabicPeriod"/>
                </a:pPr>
                <a:r>
                  <a:rPr lang="en-US" sz="1400" dirty="0"/>
                  <a:t>Site</a:t>
                </a:r>
                <a:r>
                  <a:rPr lang="en-US" sz="1400" b="1" dirty="0"/>
                  <a:t> </a:t>
                </a:r>
                <a:r>
                  <a:rPr lang="en-US" sz="1400" b="1" i="1" dirty="0"/>
                  <a:t>ATP2B1:CG17564205</a:t>
                </a:r>
                <a:r>
                  <a:rPr lang="en-US" sz="1400" b="1" dirty="0"/>
                  <a:t> </a:t>
                </a:r>
                <a:r>
                  <a:rPr lang="en-US" sz="1400" dirty="0"/>
                  <a:t>exhibits asymmetry with DBP. We note that </a:t>
                </a:r>
                <a14:m>
                  <m:oMath xmlns:m="http://schemas.openxmlformats.org/officeDocument/2006/math">
                    <m:sSub>
                      <m:sSubPr>
                        <m:ctrlPr>
                          <a:rPr lang="en-US" sz="1400" i="1" dirty="0" smtClean="0">
                            <a:solidFill>
                              <a:schemeClr val="tx1"/>
                            </a:solidFill>
                            <a:latin typeface="Cambria Math" panose="02040503050406030204" pitchFamily="18" charset="0"/>
                          </a:rPr>
                        </m:ctrlPr>
                      </m:sSubPr>
                      <m:e>
                        <m:acc>
                          <m:accPr>
                            <m:chr m:val="̂"/>
                            <m:ctrlPr>
                              <a:rPr lang="en-US" sz="1400" i="1">
                                <a:solidFill>
                                  <a:schemeClr val="tx1"/>
                                </a:solidFill>
                                <a:latin typeface="Cambria Math" panose="02040503050406030204" pitchFamily="18" charset="0"/>
                              </a:rPr>
                            </m:ctrlPr>
                          </m:accPr>
                          <m:e>
                            <m:r>
                              <a:rPr lang="en-US" sz="1400" b="0" i="1">
                                <a:solidFill>
                                  <a:schemeClr val="tx1"/>
                                </a:solidFill>
                                <a:latin typeface="Cambria Math" panose="02040503050406030204" pitchFamily="18" charset="0"/>
                              </a:rPr>
                              <m:t>𝐶</m:t>
                            </m:r>
                          </m:e>
                        </m:acc>
                      </m:e>
                      <m:sub>
                        <m:r>
                          <a:rPr lang="en-US" sz="1400" b="0" i="1" smtClean="0">
                            <a:solidFill>
                              <a:schemeClr val="tx1"/>
                            </a:solidFill>
                            <a:latin typeface="Cambria Math" panose="02040503050406030204" pitchFamily="18" charset="0"/>
                          </a:rPr>
                          <m:t>𝐷𝑁𝐴𝑚</m:t>
                        </m:r>
                        <m:r>
                          <a:rPr lang="en-US" sz="1400" b="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𝐷𝐵𝑃</m:t>
                        </m:r>
                      </m:sub>
                    </m:sSub>
                  </m:oMath>
                </a14:m>
                <a:r>
                  <a:rPr lang="en-US" sz="1400" dirty="0"/>
                  <a:t> is negative with its 95% CI not covering zero: we conclude </a:t>
                </a:r>
                <a14:m>
                  <m:oMath xmlns:m="http://schemas.openxmlformats.org/officeDocument/2006/math">
                    <m:r>
                      <a:rPr lang="en-US" sz="1400" b="1" i="1">
                        <a:solidFill>
                          <a:srgbClr val="FF0000"/>
                        </a:solidFill>
                        <a:latin typeface="Cambria Math" panose="02040503050406030204" pitchFamily="18" charset="0"/>
                      </a:rPr>
                      <m:t>𝑫𝑩𝑷</m:t>
                    </m:r>
                    <m:sSub>
                      <m:sSubPr>
                        <m:ctrlPr>
                          <a:rPr lang="en-US" sz="1400" b="1" i="1">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m:t>
                        </m:r>
                      </m:e>
                      <m:sub>
                        <m:r>
                          <a:rPr lang="en-US" sz="1400" b="1" i="1">
                            <a:solidFill>
                              <a:srgbClr val="FF0000"/>
                            </a:solidFill>
                            <a:latin typeface="Cambria Math" panose="02040503050406030204" pitchFamily="18" charset="0"/>
                          </a:rPr>
                          <m:t>𝒘</m:t>
                        </m:r>
                      </m:sub>
                    </m:sSub>
                    <m:r>
                      <a:rPr lang="en-US" sz="1400" b="1" i="1">
                        <a:solidFill>
                          <a:srgbClr val="FF0000"/>
                        </a:solidFill>
                        <a:latin typeface="Cambria Math" panose="02040503050406030204" pitchFamily="18" charset="0"/>
                      </a:rPr>
                      <m:t>𝑫𝑵𝑨𝒎</m:t>
                    </m:r>
                  </m:oMath>
                </a14:m>
                <a:r>
                  <a:rPr lang="en-US" sz="1400" dirty="0"/>
                  <a:t>. </a:t>
                </a:r>
              </a:p>
            </p:txBody>
          </p:sp>
        </mc:Choice>
        <mc:Fallback xmlns="">
          <p:sp>
            <p:nvSpPr>
              <p:cNvPr id="3" name="Subtitle 2">
                <a:extLst>
                  <a:ext uri="{FF2B5EF4-FFF2-40B4-BE49-F238E27FC236}">
                    <a16:creationId xmlns:a16="http://schemas.microsoft.com/office/drawing/2014/main" id="{7E6349FD-E555-B603-AD43-2F34F0E34864}"/>
                  </a:ext>
                </a:extLst>
              </p:cNvPr>
              <p:cNvSpPr>
                <a:spLocks noGrp="1" noRot="1" noChangeAspect="1" noMove="1" noResize="1" noEditPoints="1" noAdjustHandles="1" noChangeArrowheads="1" noChangeShapeType="1" noTextEdit="1"/>
              </p:cNvSpPr>
              <p:nvPr>
                <p:ph type="subTitle" idx="1"/>
              </p:nvPr>
            </p:nvSpPr>
            <p:spPr>
              <a:blipFill>
                <a:blip r:embed="rId3"/>
                <a:stretch>
                  <a:fillRect l="-161" r="-161" b="-237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955FE2F-26D5-802F-7728-C26964449698}"/>
              </a:ext>
            </a:extLst>
          </p:cNvPr>
          <p:cNvPicPr>
            <a:picLocks noChangeAspect="1"/>
          </p:cNvPicPr>
          <p:nvPr/>
        </p:nvPicPr>
        <p:blipFill rotWithShape="1">
          <a:blip r:embed="rId4"/>
          <a:srcRect t="84445"/>
          <a:stretch/>
        </p:blipFill>
        <p:spPr>
          <a:xfrm>
            <a:off x="628651" y="1231900"/>
            <a:ext cx="7886700" cy="1437437"/>
          </a:xfrm>
          <a:prstGeom prst="rect">
            <a:avLst/>
          </a:prstGeom>
          <a:ln>
            <a:solidFill>
              <a:schemeClr val="tx1"/>
            </a:solidFill>
          </a:ln>
        </p:spPr>
      </p:pic>
    </p:spTree>
    <p:extLst>
      <p:ext uri="{BB962C8B-B14F-4D97-AF65-F5344CB8AC3E}">
        <p14:creationId xmlns:p14="http://schemas.microsoft.com/office/powerpoint/2010/main" val="3536494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References</a:t>
            </a:r>
          </a:p>
        </p:txBody>
      </p:sp>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lstStyle/>
          <a:p>
            <a:pPr marL="228600" indent="-228600" algn="just">
              <a:buAutoNum type="arabicPeriod"/>
            </a:pPr>
            <a:r>
              <a:rPr lang="en-US" sz="1200" dirty="0"/>
              <a:t>Shi, Y., Zhang, H., Huang, S., Yin, L., Wang, F., Luo, P., &amp; Huang, H. (2022). Epigenetic regulation in cardiovascular disease: mechanisms and advances in clinical trials. Signal Transduction and Targeted Therapy, 7(1), 200.</a:t>
            </a:r>
          </a:p>
          <a:p>
            <a:pPr marL="228600" indent="-228600" algn="just">
              <a:buFont typeface="Arial" panose="020B0604020202020204" pitchFamily="34" charset="0"/>
              <a:buAutoNum type="arabicPeriod"/>
            </a:pPr>
            <a:r>
              <a:rPr lang="en-US" sz="1200" dirty="0"/>
              <a:t>Bernacchia, A. and Pigolotti, S. (2011) Self-consistent method for density estimation. Journal</a:t>
            </a:r>
            <a:br>
              <a:rPr lang="en-US" sz="1200" dirty="0"/>
            </a:br>
            <a:r>
              <a:rPr lang="en-US" sz="1200" dirty="0"/>
              <a:t>of the Royal Statistical Society: Series B (Statistical Methodology), 73, 407–422.</a:t>
            </a:r>
          </a:p>
          <a:p>
            <a:pPr marL="228600" indent="-228600" algn="just">
              <a:buFont typeface="Arial" panose="020B0604020202020204" pitchFamily="34" charset="0"/>
              <a:buAutoNum type="arabicPeriod"/>
            </a:pPr>
            <a:r>
              <a:rPr lang="en-US" sz="1200" dirty="0"/>
              <a:t>Purkayastha, S., and Song, P. X. K. (2023a) </a:t>
            </a:r>
            <a:r>
              <a:rPr lang="en-US" sz="1200" dirty="0" err="1"/>
              <a:t>fastMI</a:t>
            </a:r>
            <a:r>
              <a:rPr lang="en-US" sz="1200" dirty="0"/>
              <a:t>: A fast and consistent copula-based nonparametric estimator of mutual information. Journal of Multivariate Analysis (2023): 105270.</a:t>
            </a:r>
          </a:p>
          <a:p>
            <a:pPr marL="228600" indent="-228600" algn="just">
              <a:buFont typeface="Arial" panose="020B0604020202020204" pitchFamily="34" charset="0"/>
              <a:buAutoNum type="arabicPeriod"/>
            </a:pPr>
            <a:r>
              <a:rPr lang="en-US" sz="1200" dirty="0"/>
              <a:t>Purkayastha, S., &amp; Song, P. X. K. (2023b). Generative causality: using Shannon's information theory to infer underlying asymmetry in causal relations. </a:t>
            </a:r>
            <a:r>
              <a:rPr lang="en-US" sz="1200" dirty="0" err="1"/>
              <a:t>arXiv</a:t>
            </a:r>
            <a:r>
              <a:rPr lang="en-US" sz="1200" dirty="0"/>
              <a:t> preprint arXiv:2311.04696.</a:t>
            </a:r>
          </a:p>
        </p:txBody>
      </p:sp>
    </p:spTree>
    <p:extLst>
      <p:ext uri="{BB962C8B-B14F-4D97-AF65-F5344CB8AC3E}">
        <p14:creationId xmlns:p14="http://schemas.microsoft.com/office/powerpoint/2010/main" val="1492669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A471A1-6847-EB1E-C612-B784A49FC9A3}"/>
              </a:ext>
            </a:extLst>
          </p:cNvPr>
          <p:cNvSpPr>
            <a:spLocks noGrp="1"/>
          </p:cNvSpPr>
          <p:nvPr>
            <p:ph type="ctrTitle"/>
          </p:nvPr>
        </p:nvSpPr>
        <p:spPr>
          <a:xfrm>
            <a:off x="0" y="1930873"/>
            <a:ext cx="9144000" cy="1790700"/>
          </a:xfrm>
        </p:spPr>
        <p:txBody>
          <a:bodyPr/>
          <a:lstStyle/>
          <a:p>
            <a:r>
              <a:rPr lang="en-US" dirty="0"/>
              <a:t>Application II</a:t>
            </a:r>
          </a:p>
        </p:txBody>
      </p:sp>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0A007D9-602B-CB16-0E9C-B27904FD9BF9}"/>
                  </a:ext>
                </a:extLst>
              </p:cNvPr>
              <p:cNvSpPr>
                <a:spLocks noGrp="1"/>
              </p:cNvSpPr>
              <p:nvPr>
                <p:ph type="subTitle" idx="1"/>
              </p:nvPr>
            </p:nvSpPr>
            <p:spPr>
              <a:xfrm>
                <a:off x="0" y="3889983"/>
                <a:ext cx="9144000" cy="1241425"/>
              </a:xfrm>
            </p:spPr>
            <p:txBody>
              <a:bodyPr/>
              <a:lstStyle/>
              <a:p>
                <a14:m>
                  <m:oMath xmlns:m="http://schemas.openxmlformats.org/officeDocument/2006/math">
                    <m:sSub>
                      <m:sSubPr>
                        <m:ctrlPr>
                          <a:rPr lang="en-US" sz="1800" i="1" dirty="0" smtClean="0">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𝐶</m:t>
                            </m:r>
                          </m:e>
                        </m:acc>
                      </m:e>
                      <m:sub>
                        <m:r>
                          <a:rPr lang="en-US" sz="1800" i="1" dirty="0">
                            <a:solidFill>
                              <a:schemeClr val="bg1"/>
                            </a:solidFill>
                            <a:latin typeface="Cambria Math" panose="02040503050406030204" pitchFamily="18" charset="0"/>
                          </a:rPr>
                          <m:t>𝑋</m:t>
                        </m:r>
                        <m:r>
                          <a:rPr lang="en-US" sz="1800" i="1" dirty="0">
                            <a:solidFill>
                              <a:schemeClr val="bg1"/>
                            </a:solidFill>
                            <a:latin typeface="Cambria Math" panose="02040503050406030204" pitchFamily="18" charset="0"/>
                          </a:rPr>
                          <m:t>≻</m:t>
                        </m:r>
                        <m:r>
                          <a:rPr lang="en-US" sz="1800" i="1" dirty="0">
                            <a:solidFill>
                              <a:schemeClr val="bg1"/>
                            </a:solidFill>
                            <a:latin typeface="Cambria Math" panose="02040503050406030204" pitchFamily="18" charset="0"/>
                          </a:rPr>
                          <m:t>𝑌</m:t>
                        </m:r>
                      </m:sub>
                    </m:sSub>
                  </m:oMath>
                </a14:m>
                <a:r>
                  <a:rPr lang="en-US" dirty="0">
                    <a:solidFill>
                      <a:schemeClr val="bg1"/>
                    </a:solidFill>
                  </a:rPr>
                  <a:t> based epigenetic causal discovery</a:t>
                </a:r>
              </a:p>
            </p:txBody>
          </p:sp>
        </mc:Choice>
        <mc:Fallback xmlns="">
          <p:sp>
            <p:nvSpPr>
              <p:cNvPr id="11" name="Subtitle 2">
                <a:extLst>
                  <a:ext uri="{FF2B5EF4-FFF2-40B4-BE49-F238E27FC236}">
                    <a16:creationId xmlns:a16="http://schemas.microsoft.com/office/drawing/2014/main" id="{A0A007D9-602B-CB16-0E9C-B27904FD9BF9}"/>
                  </a:ext>
                </a:extLst>
              </p:cNvPr>
              <p:cNvSpPr>
                <a:spLocks noGrp="1" noRot="1" noChangeAspect="1" noMove="1" noResize="1" noEditPoints="1" noAdjustHandles="1" noChangeArrowheads="1" noChangeShapeType="1" noTextEdit="1"/>
              </p:cNvSpPr>
              <p:nvPr>
                <p:ph type="subTitle" idx="1"/>
              </p:nvPr>
            </p:nvSpPr>
            <p:spPr>
              <a:xfrm>
                <a:off x="0" y="3889983"/>
                <a:ext cx="9144000" cy="1241425"/>
              </a:xfrm>
              <a:blipFill>
                <a:blip r:embed="rId2"/>
                <a:stretch>
                  <a:fillRect t="-4040"/>
                </a:stretch>
              </a:blipFill>
            </p:spPr>
            <p:txBody>
              <a:bodyPr/>
              <a:lstStyle/>
              <a:p>
                <a:r>
                  <a:rPr lang="en-GB">
                    <a:noFill/>
                  </a:rPr>
                  <a:t> </a:t>
                </a:r>
              </a:p>
            </p:txBody>
          </p:sp>
        </mc:Fallback>
      </mc:AlternateContent>
    </p:spTree>
    <p:extLst>
      <p:ext uri="{BB962C8B-B14F-4D97-AF65-F5344CB8AC3E}">
        <p14:creationId xmlns:p14="http://schemas.microsoft.com/office/powerpoint/2010/main" val="3784265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B3CF7-31BD-4049-9373-CD1EF1AF0D90}"/>
              </a:ext>
            </a:extLst>
          </p:cNvPr>
          <p:cNvSpPr>
            <a:spLocks noGrp="1"/>
          </p:cNvSpPr>
          <p:nvPr>
            <p:ph type="ctrTitle"/>
          </p:nvPr>
        </p:nvSpPr>
        <p:spPr/>
        <p:txBody>
          <a:bodyPr/>
          <a:lstStyle/>
          <a:p>
            <a:r>
              <a:rPr lang="en-GB" dirty="0"/>
              <a:t>Thank you for your time! </a:t>
            </a:r>
          </a:p>
        </p:txBody>
      </p:sp>
      <p:sp>
        <p:nvSpPr>
          <p:cNvPr id="5" name="Subtitle 4">
            <a:extLst>
              <a:ext uri="{FF2B5EF4-FFF2-40B4-BE49-F238E27FC236}">
                <a16:creationId xmlns:a16="http://schemas.microsoft.com/office/drawing/2014/main" id="{4524D61C-2EA7-50F2-A966-8D0674272197}"/>
              </a:ext>
            </a:extLst>
          </p:cNvPr>
          <p:cNvSpPr>
            <a:spLocks noGrp="1"/>
          </p:cNvSpPr>
          <p:nvPr>
            <p:ph type="subTitle" idx="1"/>
          </p:nvPr>
        </p:nvSpPr>
        <p:spPr/>
        <p:txBody>
          <a:bodyPr/>
          <a:lstStyle/>
          <a:p>
            <a:r>
              <a:rPr lang="en-GB" dirty="0">
                <a:hlinkClick r:id="rId2"/>
              </a:rPr>
              <a:t>soumikp@umich.edu</a:t>
            </a:r>
            <a:endParaRPr lang="en-GB" dirty="0"/>
          </a:p>
          <a:p>
            <a:r>
              <a:rPr lang="en-GB" dirty="0" err="1"/>
              <a:t>soumikp.github.io</a:t>
            </a:r>
            <a:endParaRPr lang="en-GB" dirty="0"/>
          </a:p>
        </p:txBody>
      </p:sp>
      <p:pic>
        <p:nvPicPr>
          <p:cNvPr id="1028" name="Picture 4">
            <a:extLst>
              <a:ext uri="{FF2B5EF4-FFF2-40B4-BE49-F238E27FC236}">
                <a16:creationId xmlns:a16="http://schemas.microsoft.com/office/drawing/2014/main" id="{B5365610-8A35-BF3A-9ABC-B4DD1B491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226" y="473731"/>
            <a:ext cx="1351548" cy="1517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96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60D2BE-6B99-B168-ECD9-AE7BDAD576E3}"/>
              </a:ext>
            </a:extLst>
          </p:cNvPr>
          <p:cNvSpPr/>
          <p:nvPr/>
        </p:nvSpPr>
        <p:spPr>
          <a:xfrm>
            <a:off x="4893691" y="1366789"/>
            <a:ext cx="3622264" cy="203420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DE8CBD3-F666-5E43-3405-74A206B4AD06}"/>
              </a:ext>
            </a:extLst>
          </p:cNvPr>
          <p:cNvSpPr/>
          <p:nvPr/>
        </p:nvSpPr>
        <p:spPr>
          <a:xfrm>
            <a:off x="628649" y="1359207"/>
            <a:ext cx="3622264" cy="203420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Bridging statistics and information theory</a:t>
            </a:r>
          </a:p>
        </p:txBody>
      </p:sp>
      <p:grpSp>
        <p:nvGrpSpPr>
          <p:cNvPr id="32" name="Group 31">
            <a:extLst>
              <a:ext uri="{FF2B5EF4-FFF2-40B4-BE49-F238E27FC236}">
                <a16:creationId xmlns:a16="http://schemas.microsoft.com/office/drawing/2014/main" id="{FD9AB2F3-5A8A-5F5F-8E5C-82E3CE09C2C0}"/>
              </a:ext>
            </a:extLst>
          </p:cNvPr>
          <p:cNvGrpSpPr/>
          <p:nvPr/>
        </p:nvGrpSpPr>
        <p:grpSpPr>
          <a:xfrm>
            <a:off x="628650" y="1359208"/>
            <a:ext cx="3622263" cy="2034204"/>
            <a:chOff x="1326227" y="1059820"/>
            <a:chExt cx="6597410" cy="3372479"/>
          </a:xfrm>
        </p:grpSpPr>
        <p:grpSp>
          <p:nvGrpSpPr>
            <p:cNvPr id="9" name="Group 8">
              <a:extLst>
                <a:ext uri="{FF2B5EF4-FFF2-40B4-BE49-F238E27FC236}">
                  <a16:creationId xmlns:a16="http://schemas.microsoft.com/office/drawing/2014/main" id="{5FCC9769-777A-680C-66B1-E889A39C634E}"/>
                </a:ext>
              </a:extLst>
            </p:cNvPr>
            <p:cNvGrpSpPr/>
            <p:nvPr/>
          </p:nvGrpSpPr>
          <p:grpSpPr>
            <a:xfrm>
              <a:off x="1326227" y="1059820"/>
              <a:ext cx="6597410" cy="3372479"/>
              <a:chOff x="244304" y="1059820"/>
              <a:chExt cx="6597410" cy="3372479"/>
            </a:xfrm>
          </p:grpSpPr>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38E6DF9D-4F50-EA6D-3CE2-0C9D567A93AA}"/>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50DD8E20-FCB2-D222-71A9-C662FBC1402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F16B0575-2062-CECE-D797-AEACEFA94FC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602FB8A5-32B3-8FFC-336B-B2FF9DB9A53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784F49DA-04AC-B472-B0F8-D5E59A7C3B26}"/>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7" name="Straight Connector 16">
              <a:extLst>
                <a:ext uri="{FF2B5EF4-FFF2-40B4-BE49-F238E27FC236}">
                  <a16:creationId xmlns:a16="http://schemas.microsoft.com/office/drawing/2014/main" id="{7AE6F600-5911-242F-76AD-8F4A9B6F026C}"/>
                </a:ext>
              </a:extLst>
            </p:cNvPr>
            <p:cNvCxnSpPr>
              <a:stCxn id="4" idx="6"/>
              <a:endCxn id="7" idx="2"/>
            </p:cNvCxnSpPr>
            <p:nvPr/>
          </p:nvCxnSpPr>
          <p:spPr>
            <a:xfrm>
              <a:off x="2240627" y="2746059"/>
              <a:ext cx="1087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F5C01D-3DD0-A4CA-542F-F9A43825377D}"/>
                </a:ext>
              </a:extLst>
            </p:cNvPr>
            <p:cNvCxnSpPr>
              <a:stCxn id="7" idx="7"/>
              <a:endCxn id="5" idx="2"/>
            </p:cNvCxnSpPr>
            <p:nvPr/>
          </p:nvCxnSpPr>
          <p:spPr>
            <a:xfrm flipV="1">
              <a:off x="4108856" y="1517020"/>
              <a:ext cx="1034353"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9FA81D-2B51-C626-685D-8EE29834282E}"/>
                </a:ext>
              </a:extLst>
            </p:cNvPr>
            <p:cNvCxnSpPr>
              <a:cxnSpLocks/>
              <a:stCxn id="7" idx="5"/>
              <a:endCxn id="6" idx="2"/>
            </p:cNvCxnSpPr>
            <p:nvPr/>
          </p:nvCxnSpPr>
          <p:spPr>
            <a:xfrm>
              <a:off x="4108856" y="3069348"/>
              <a:ext cx="1034353"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3F320-B86D-B597-FDD8-1C999574F731}"/>
                </a:ext>
              </a:extLst>
            </p:cNvPr>
            <p:cNvCxnSpPr>
              <a:cxnSpLocks/>
              <a:stCxn id="5" idx="6"/>
              <a:endCxn id="8" idx="1"/>
            </p:cNvCxnSpPr>
            <p:nvPr/>
          </p:nvCxnSpPr>
          <p:spPr>
            <a:xfrm>
              <a:off x="6057609" y="1517020"/>
              <a:ext cx="1085539"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2A1DDD-B2BC-6764-6F37-5435F50E7096}"/>
                </a:ext>
              </a:extLst>
            </p:cNvPr>
            <p:cNvCxnSpPr>
              <a:cxnSpLocks/>
              <a:stCxn id="6" idx="6"/>
              <a:endCxn id="8" idx="3"/>
            </p:cNvCxnSpPr>
            <p:nvPr/>
          </p:nvCxnSpPr>
          <p:spPr>
            <a:xfrm flipV="1">
              <a:off x="6057609" y="3069348"/>
              <a:ext cx="1085539"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91646CA-DA94-D5B0-F45F-D922CAF6AEA8}"/>
              </a:ext>
            </a:extLst>
          </p:cNvPr>
          <p:cNvGrpSpPr/>
          <p:nvPr/>
        </p:nvGrpSpPr>
        <p:grpSpPr>
          <a:xfrm>
            <a:off x="4893089" y="1364262"/>
            <a:ext cx="3622263" cy="2034204"/>
            <a:chOff x="1326227" y="1059820"/>
            <a:chExt cx="6597410" cy="3372479"/>
          </a:xfrm>
        </p:grpSpPr>
        <p:grpSp>
          <p:nvGrpSpPr>
            <p:cNvPr id="46" name="Group 45">
              <a:extLst>
                <a:ext uri="{FF2B5EF4-FFF2-40B4-BE49-F238E27FC236}">
                  <a16:creationId xmlns:a16="http://schemas.microsoft.com/office/drawing/2014/main" id="{A5268759-A529-171A-3587-F9D59A1E59CB}"/>
                </a:ext>
              </a:extLst>
            </p:cNvPr>
            <p:cNvGrpSpPr/>
            <p:nvPr/>
          </p:nvGrpSpPr>
          <p:grpSpPr>
            <a:xfrm>
              <a:off x="1326227" y="1059820"/>
              <a:ext cx="6597410" cy="3372479"/>
              <a:chOff x="244304" y="1059820"/>
              <a:chExt cx="6597410" cy="3372479"/>
            </a:xfrm>
          </p:grpSpPr>
          <mc:AlternateContent xmlns:mc="http://schemas.openxmlformats.org/markup-compatibility/2006">
            <mc:Choice xmlns:a14="http://schemas.microsoft.com/office/drawing/2010/main" Requires="a14">
              <p:sp>
                <p:nvSpPr>
                  <p:cNvPr id="52" name="Oval 51">
                    <a:extLst>
                      <a:ext uri="{FF2B5EF4-FFF2-40B4-BE49-F238E27FC236}">
                        <a16:creationId xmlns:a16="http://schemas.microsoft.com/office/drawing/2014/main" id="{389DECF4-FDA4-63A7-FA36-12C94A55FB7C}"/>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Oval 52">
                    <a:extLst>
                      <a:ext uri="{FF2B5EF4-FFF2-40B4-BE49-F238E27FC236}">
                        <a16:creationId xmlns:a16="http://schemas.microsoft.com/office/drawing/2014/main" id="{0AE448B8-2F3C-CCA3-713E-11597683F2E9}"/>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Oval 53">
                    <a:extLst>
                      <a:ext uri="{FF2B5EF4-FFF2-40B4-BE49-F238E27FC236}">
                        <a16:creationId xmlns:a16="http://schemas.microsoft.com/office/drawing/2014/main" id="{73F8D00B-B25B-D577-62C0-622B462AA1B1}"/>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Oval 54">
                    <a:extLst>
                      <a:ext uri="{FF2B5EF4-FFF2-40B4-BE49-F238E27FC236}">
                        <a16:creationId xmlns:a16="http://schemas.microsoft.com/office/drawing/2014/main" id="{633D321F-3E62-8CC4-48A1-D85FF62CEE69}"/>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Oval 55">
                    <a:extLst>
                      <a:ext uri="{FF2B5EF4-FFF2-40B4-BE49-F238E27FC236}">
                        <a16:creationId xmlns:a16="http://schemas.microsoft.com/office/drawing/2014/main" id="{D7AEDAB5-BEFD-330B-ABFE-BFA0D652C4D9}"/>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47" name="Straight Connector 46">
              <a:extLst>
                <a:ext uri="{FF2B5EF4-FFF2-40B4-BE49-F238E27FC236}">
                  <a16:creationId xmlns:a16="http://schemas.microsoft.com/office/drawing/2014/main" id="{B6A1BE2E-1B07-60CA-0B86-A5CDD9448E74}"/>
                </a:ext>
              </a:extLst>
            </p:cNvPr>
            <p:cNvCxnSpPr>
              <a:stCxn id="52" idx="6"/>
              <a:endCxn id="55" idx="2"/>
            </p:cNvCxnSpPr>
            <p:nvPr/>
          </p:nvCxnSpPr>
          <p:spPr>
            <a:xfrm>
              <a:off x="2240627" y="2746059"/>
              <a:ext cx="1087740"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A3783A-6133-40CC-6B40-CC10C37E56A3}"/>
                </a:ext>
              </a:extLst>
            </p:cNvPr>
            <p:cNvCxnSpPr>
              <a:stCxn id="55" idx="7"/>
              <a:endCxn id="53" idx="2"/>
            </p:cNvCxnSpPr>
            <p:nvPr/>
          </p:nvCxnSpPr>
          <p:spPr>
            <a:xfrm flipV="1">
              <a:off x="4108856" y="1517020"/>
              <a:ext cx="1034353"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9370-21CD-D56A-54E8-683BACC30F3A}"/>
                </a:ext>
              </a:extLst>
            </p:cNvPr>
            <p:cNvCxnSpPr>
              <a:cxnSpLocks/>
              <a:stCxn id="55" idx="5"/>
              <a:endCxn id="54" idx="2"/>
            </p:cNvCxnSpPr>
            <p:nvPr/>
          </p:nvCxnSpPr>
          <p:spPr>
            <a:xfrm>
              <a:off x="4108856" y="3069348"/>
              <a:ext cx="1034353"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0385B5-3A67-C3E2-C718-C92813427FF2}"/>
                </a:ext>
              </a:extLst>
            </p:cNvPr>
            <p:cNvCxnSpPr>
              <a:cxnSpLocks/>
              <a:stCxn id="53" idx="6"/>
              <a:endCxn id="56" idx="1"/>
            </p:cNvCxnSpPr>
            <p:nvPr/>
          </p:nvCxnSpPr>
          <p:spPr>
            <a:xfrm>
              <a:off x="6057609" y="1517020"/>
              <a:ext cx="1085539"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071451-A99E-8D7E-966F-81F3F10EE860}"/>
                </a:ext>
              </a:extLst>
            </p:cNvPr>
            <p:cNvCxnSpPr>
              <a:cxnSpLocks/>
              <a:stCxn id="54" idx="6"/>
              <a:endCxn id="56" idx="3"/>
            </p:cNvCxnSpPr>
            <p:nvPr/>
          </p:nvCxnSpPr>
          <p:spPr>
            <a:xfrm flipV="1">
              <a:off x="6057609" y="3069348"/>
              <a:ext cx="1085539"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1A7A7FA-6542-36CB-E7AF-FAAB602DFB18}"/>
              </a:ext>
            </a:extLst>
          </p:cNvPr>
          <p:cNvSpPr txBox="1"/>
          <p:nvPr/>
        </p:nvSpPr>
        <p:spPr>
          <a:xfrm>
            <a:off x="628649" y="3408695"/>
            <a:ext cx="7886701" cy="1131079"/>
          </a:xfrm>
          <a:prstGeom prst="rect">
            <a:avLst/>
          </a:prstGeom>
          <a:noFill/>
        </p:spPr>
        <p:txBody>
          <a:bodyPr wrap="square" rtlCol="0">
            <a:spAutoFit/>
          </a:bodyPr>
          <a:lstStyle/>
          <a:p>
            <a:pPr algn="ctr"/>
            <a:r>
              <a:rPr lang="en-US" b="1" dirty="0">
                <a:solidFill>
                  <a:srgbClr val="FF0000"/>
                </a:solidFill>
              </a:rPr>
              <a:t>In this talk: embed notions of association and directionality in information theoretic framework. </a:t>
            </a:r>
          </a:p>
          <a:p>
            <a:pPr algn="ctr"/>
            <a:endParaRPr lang="en-US" b="1" dirty="0">
              <a:solidFill>
                <a:srgbClr val="FF0000"/>
              </a:solidFill>
            </a:endParaRPr>
          </a:p>
          <a:p>
            <a:r>
              <a:rPr lang="en-US" b="1" dirty="0">
                <a:solidFill>
                  <a:srgbClr val="FF0000"/>
                </a:solidFill>
              </a:rPr>
              <a:t>Deliverables</a:t>
            </a:r>
            <a:r>
              <a:rPr lang="en-US" dirty="0">
                <a:solidFill>
                  <a:srgbClr val="FF0000"/>
                </a:solidFill>
              </a:rPr>
              <a:t>: </a:t>
            </a:r>
          </a:p>
          <a:p>
            <a:pPr marL="342900" indent="-342900">
              <a:buAutoNum type="alphaLcParenBoth"/>
            </a:pPr>
            <a:r>
              <a:rPr lang="en-US" dirty="0">
                <a:solidFill>
                  <a:srgbClr val="FF0000"/>
                </a:solidFill>
              </a:rPr>
              <a:t>Measure association in gene networks </a:t>
            </a:r>
          </a:p>
          <a:p>
            <a:pPr marL="342900" indent="-342900">
              <a:buAutoNum type="alphaLcParenBoth"/>
            </a:pPr>
            <a:r>
              <a:rPr lang="en-US" dirty="0">
                <a:solidFill>
                  <a:srgbClr val="FF0000"/>
                </a:solidFill>
              </a:rPr>
              <a:t>Detect directionality between DNA methylation and blood pressure   </a:t>
            </a:r>
          </a:p>
        </p:txBody>
      </p:sp>
    </p:spTree>
    <p:extLst>
      <p:ext uri="{BB962C8B-B14F-4D97-AF65-F5344CB8AC3E}">
        <p14:creationId xmlns:p14="http://schemas.microsoft.com/office/powerpoint/2010/main" val="963103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a:t>Why information theory?</a:t>
            </a:r>
            <a:endParaRPr lang="en-US" dirty="0"/>
          </a:p>
        </p:txBody>
      </p:sp>
      <p:sp>
        <p:nvSpPr>
          <p:cNvPr id="3" name="Subtitle 2">
            <a:extLst>
              <a:ext uri="{FF2B5EF4-FFF2-40B4-BE49-F238E27FC236}">
                <a16:creationId xmlns:a16="http://schemas.microsoft.com/office/drawing/2014/main" id="{BF5761E7-3954-164E-BA1C-F5C0DBE16D02}"/>
              </a:ext>
            </a:extLst>
          </p:cNvPr>
          <p:cNvSpPr>
            <a:spLocks noGrp="1"/>
          </p:cNvSpPr>
          <p:nvPr>
            <p:ph type="subTitle" idx="1"/>
          </p:nvPr>
        </p:nvSpPr>
        <p:spPr/>
        <p:txBody>
          <a:bodyPr/>
          <a:lstStyle/>
          <a:p>
            <a:pPr marL="342900" indent="-342900" algn="just">
              <a:buFont typeface="Arial" panose="020B0604020202020204" pitchFamily="34" charset="0"/>
              <a:buChar char="•"/>
            </a:pPr>
            <a:r>
              <a:rPr lang="en-US" sz="1600">
                <a:solidFill>
                  <a:srgbClr val="000000"/>
                </a:solidFill>
              </a:rPr>
              <a:t>B</a:t>
            </a:r>
            <a:r>
              <a:rPr lang="en-US" sz="1600" b="0" i="0">
                <a:solidFill>
                  <a:srgbClr val="000000"/>
                </a:solidFill>
                <a:effectLst/>
              </a:rPr>
              <a:t>ranch of applied mathematics and electrical engineering that involves quantifying information </a:t>
            </a:r>
            <a:r>
              <a:rPr lang="en-US" sz="1600" b="0" i="1">
                <a:solidFill>
                  <a:srgbClr val="000000"/>
                </a:solidFill>
                <a:effectLst/>
              </a:rPr>
              <a:t>(Shannon (1948))</a:t>
            </a:r>
            <a:r>
              <a:rPr lang="en-US" sz="1600" b="0" i="0">
                <a:solidFill>
                  <a:srgbClr val="000000"/>
                </a:solidFill>
                <a:effectLst/>
              </a:rPr>
              <a:t>.</a:t>
            </a:r>
          </a:p>
          <a:p>
            <a:pPr marL="342900" indent="-342900" algn="just">
              <a:buFont typeface="Arial" panose="020B0604020202020204" pitchFamily="34" charset="0"/>
              <a:buChar char="•"/>
            </a:pPr>
            <a:r>
              <a:rPr lang="en-US" sz="1600" b="0" i="0">
                <a:solidFill>
                  <a:srgbClr val="000000"/>
                </a:solidFill>
                <a:effectLst/>
              </a:rPr>
              <a:t>Original scope was to quantify namely data compression and error correction over a noisy channel.</a:t>
            </a:r>
            <a:endParaRPr lang="en-US" sz="1600" dirty="0"/>
          </a:p>
        </p:txBody>
      </p:sp>
      <p:grpSp>
        <p:nvGrpSpPr>
          <p:cNvPr id="6" name="Group 5">
            <a:extLst>
              <a:ext uri="{FF2B5EF4-FFF2-40B4-BE49-F238E27FC236}">
                <a16:creationId xmlns:a16="http://schemas.microsoft.com/office/drawing/2014/main" id="{0F636D31-4103-519E-9ED6-008BE77F2454}"/>
              </a:ext>
            </a:extLst>
          </p:cNvPr>
          <p:cNvGrpSpPr/>
          <p:nvPr/>
        </p:nvGrpSpPr>
        <p:grpSpPr>
          <a:xfrm>
            <a:off x="628650" y="990600"/>
            <a:ext cx="7886700" cy="3682999"/>
            <a:chOff x="628650" y="990600"/>
            <a:chExt cx="7886700" cy="3682999"/>
          </a:xfrm>
        </p:grpSpPr>
        <p:pic>
          <p:nvPicPr>
            <p:cNvPr id="1026" name="Picture 2" descr="How Information Theory impacts the world today Infographic">
              <a:extLst>
                <a:ext uri="{FF2B5EF4-FFF2-40B4-BE49-F238E27FC236}">
                  <a16:creationId xmlns:a16="http://schemas.microsoft.com/office/drawing/2014/main" id="{57E8DBF9-4708-9FB0-D9C0-B3143D728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990600"/>
              <a:ext cx="7886700" cy="344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2CB394-6C5F-7433-F6F5-ECE0A1FF2100}"/>
                </a:ext>
              </a:extLst>
            </p:cNvPr>
            <p:cNvSpPr txBox="1"/>
            <p:nvPr/>
          </p:nvSpPr>
          <p:spPr>
            <a:xfrm>
              <a:off x="628650" y="4458155"/>
              <a:ext cx="7886700" cy="215444"/>
            </a:xfrm>
            <a:prstGeom prst="rect">
              <a:avLst/>
            </a:prstGeom>
            <a:noFill/>
          </p:spPr>
          <p:txBody>
            <a:bodyPr wrap="square" rtlCol="0">
              <a:spAutoFit/>
            </a:bodyPr>
            <a:lstStyle/>
            <a:p>
              <a:r>
                <a:rPr lang="en-US" sz="800" i="1" dirty="0">
                  <a:effectLst/>
                </a:rPr>
                <a:t>“Information Theory Turns 75.” Nokia Bell Labs, </a:t>
              </a:r>
              <a:r>
                <a:rPr lang="en-US" sz="800" i="1" dirty="0" err="1">
                  <a:effectLst/>
                </a:rPr>
                <a:t>www.bell-labs.com</a:t>
              </a:r>
              <a:r>
                <a:rPr lang="en-US" sz="800" i="1" dirty="0">
                  <a:effectLst/>
                </a:rPr>
                <a:t>/about/history/innovation-stories/information-theory-turns-75/. Accessed 12 Dec. 2023. </a:t>
              </a:r>
            </a:p>
          </p:txBody>
        </p:sp>
      </p:grpSp>
    </p:spTree>
    <p:extLst>
      <p:ext uri="{BB962C8B-B14F-4D97-AF65-F5344CB8AC3E}">
        <p14:creationId xmlns:p14="http://schemas.microsoft.com/office/powerpoint/2010/main" val="4253841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8862-F17A-E244-9F80-86D1C65726F3}"/>
              </a:ext>
            </a:extLst>
          </p:cNvPr>
          <p:cNvSpPr>
            <a:spLocks noGrp="1"/>
          </p:cNvSpPr>
          <p:nvPr>
            <p:ph type="ctrTitle"/>
          </p:nvPr>
        </p:nvSpPr>
        <p:spPr>
          <a:xfrm>
            <a:off x="0" y="2347838"/>
            <a:ext cx="9144000" cy="1790700"/>
          </a:xfrm>
        </p:spPr>
        <p:txBody>
          <a:bodyPr/>
          <a:lstStyle/>
          <a:p>
            <a:r>
              <a:rPr lang="en-US" dirty="0"/>
              <a:t>Quantifying complex association using mutual information</a:t>
            </a:r>
            <a:br>
              <a:rPr lang="en-US" dirty="0">
                <a:latin typeface="Courier New" panose="02070309020205020404" pitchFamily="49" charset="0"/>
                <a:cs typeface="Courier New" panose="02070309020205020404" pitchFamily="49" charset="0"/>
              </a:rPr>
            </a:br>
            <a:r>
              <a:rPr lang="en-US" sz="2000" b="0" dirty="0">
                <a:latin typeface="Courier New" panose="02070309020205020404" pitchFamily="49" charset="0"/>
                <a:cs typeface="Courier New" panose="02070309020205020404" pitchFamily="49" charset="0"/>
              </a:rPr>
              <a:t>&lt;gene network reconstruction&gt;</a:t>
            </a:r>
          </a:p>
        </p:txBody>
      </p:sp>
      <p:sp>
        <p:nvSpPr>
          <p:cNvPr id="3" name="Subtitle 2">
            <a:extLst>
              <a:ext uri="{FF2B5EF4-FFF2-40B4-BE49-F238E27FC236}">
                <a16:creationId xmlns:a16="http://schemas.microsoft.com/office/drawing/2014/main" id="{A6E8ACA8-E965-454F-ACB8-000849C12ACE}"/>
              </a:ext>
            </a:extLst>
          </p:cNvPr>
          <p:cNvSpPr>
            <a:spLocks noGrp="1"/>
          </p:cNvSpPr>
          <p:nvPr>
            <p:ph type="subTitle" idx="1"/>
          </p:nvPr>
        </p:nvSpPr>
        <p:spPr/>
        <p:txBody>
          <a:bodyPr anchor="b"/>
          <a:lstStyle/>
          <a:p>
            <a:pPr algn="just"/>
            <a:r>
              <a:rPr lang="en-US" sz="800" i="1" dirty="0">
                <a:effectLst/>
              </a:rPr>
              <a:t>Purkayastha, Soumik, and Peter X.-K. Song. “</a:t>
            </a:r>
            <a:r>
              <a:rPr lang="en-US" sz="800" i="1" dirty="0" err="1">
                <a:effectLst/>
              </a:rPr>
              <a:t>fastMI</a:t>
            </a:r>
            <a:r>
              <a:rPr lang="en-US" sz="800" i="1" dirty="0">
                <a:effectLst/>
              </a:rPr>
              <a:t>: A Fast and Consistent Copula-Based Nonparametric Estimator of Mutual Information.” Journal of Multivariate Analysis, November 2023, 105270. </a:t>
            </a:r>
            <a:endParaRPr lang="en-US" sz="800" i="1" dirty="0"/>
          </a:p>
        </p:txBody>
      </p:sp>
    </p:spTree>
    <p:extLst>
      <p:ext uri="{BB962C8B-B14F-4D97-AF65-F5344CB8AC3E}">
        <p14:creationId xmlns:p14="http://schemas.microsoft.com/office/powerpoint/2010/main" val="656423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t>Association studies</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457200" indent="-457200">
                  <a:lnSpc>
                    <a:spcPct val="150000"/>
                  </a:lnSpc>
                  <a:spcBef>
                    <a:spcPts val="0"/>
                  </a:spcBef>
                  <a:spcAft>
                    <a:spcPts val="1000"/>
                  </a:spcAft>
                  <a:buFont typeface="+mj-lt"/>
                  <a:buAutoNum type="arabicPeriod"/>
                </a:pPr>
                <a:r>
                  <a:rPr lang="en-US" sz="1800" dirty="0"/>
                  <a:t>Measuring dependence in data is a key issue in statistics. </a:t>
                </a:r>
              </a:p>
              <a:p>
                <a:pPr marL="457200" indent="-457200">
                  <a:spcBef>
                    <a:spcPts val="0"/>
                  </a:spcBef>
                  <a:spcAft>
                    <a:spcPts val="1000"/>
                  </a:spcAft>
                  <a:buFont typeface="+mj-lt"/>
                  <a:buAutoNum type="arabicPeriod"/>
                </a:pPr>
                <a:r>
                  <a:rPr lang="en-US" sz="1800" dirty="0"/>
                  <a:t>Popular measures of correlation include: </a:t>
                </a:r>
              </a:p>
              <a:p>
                <a:pPr marL="914400" lvl="1" indent="-457200" algn="l">
                  <a:spcBef>
                    <a:spcPts val="0"/>
                  </a:spcBef>
                  <a:spcAft>
                    <a:spcPts val="1000"/>
                  </a:spcAft>
                  <a:buFont typeface="+mj-lt"/>
                  <a:buAutoNum type="arabicPeriod"/>
                </a:pPr>
                <a:r>
                  <a:rPr lang="en-US" sz="1800" dirty="0"/>
                  <a:t>Moment based: Pearson’s r</a:t>
                </a:r>
              </a:p>
              <a:p>
                <a:pPr marL="914400" lvl="1" indent="-457200" algn="l">
                  <a:spcBef>
                    <a:spcPts val="0"/>
                  </a:spcBef>
                  <a:spcAft>
                    <a:spcPts val="1000"/>
                  </a:spcAft>
                  <a:buFont typeface="+mj-lt"/>
                  <a:buAutoNum type="arabicPeriod"/>
                </a:pPr>
                <a:r>
                  <a:rPr lang="en-US" sz="1800" dirty="0"/>
                  <a:t>Rank based: Spearman’s </a:t>
                </a:r>
                <a14:m>
                  <m:oMath xmlns:m="http://schemas.openxmlformats.org/officeDocument/2006/math">
                    <m:r>
                      <a:rPr lang="en-US" sz="1800" b="0" i="1" smtClean="0">
                        <a:latin typeface="Cambria Math" panose="02040503050406030204" pitchFamily="18" charset="0"/>
                      </a:rPr>
                      <m:t>𝜌</m:t>
                    </m:r>
                  </m:oMath>
                </a14:m>
                <a:r>
                  <a:rPr lang="en-US" sz="1800" kern="100" dirty="0">
                    <a:effectLst/>
                    <a:ea typeface="Calibri" panose="020F0502020204030204" pitchFamily="34" charset="0"/>
                    <a:cs typeface="Times New Roman" panose="02020603050405020304" pitchFamily="18" charset="0"/>
                  </a:rPr>
                  <a:t>, Kendall’s </a:t>
                </a:r>
                <a14:m>
                  <m:oMath xmlns:m="http://schemas.openxmlformats.org/officeDocument/2006/math">
                    <m:r>
                      <m:rPr>
                        <m:sty m:val="p"/>
                      </m:rPr>
                      <a:rPr lang="en-US" sz="1800" b="0" i="1" kern="100" smtClean="0">
                        <a:effectLst/>
                        <a:latin typeface="Cambria Math" panose="02040503050406030204" pitchFamily="18" charset="0"/>
                        <a:ea typeface="Calibri" panose="020F0502020204030204" pitchFamily="34" charset="0"/>
                        <a:cs typeface="Times New Roman" panose="02020603050405020304" pitchFamily="18" charset="0"/>
                      </a:rPr>
                      <m:t>τ</m:t>
                    </m:r>
                  </m:oMath>
                </a14:m>
                <a:endParaRPr lang="en-US" sz="1800" b="0" kern="100" dirty="0">
                  <a:effectLst/>
                  <a:ea typeface="Calibri" panose="020F0502020204030204" pitchFamily="34" charset="0"/>
                  <a:cs typeface="Times New Roman" panose="02020603050405020304" pitchFamily="18" charset="0"/>
                </a:endParaRPr>
              </a:p>
              <a:p>
                <a:pPr marL="914400" lvl="1" indent="-457200" algn="l">
                  <a:spcBef>
                    <a:spcPts val="0"/>
                  </a:spcBef>
                  <a:spcAft>
                    <a:spcPts val="1000"/>
                  </a:spcAft>
                  <a:buFont typeface="+mj-lt"/>
                  <a:buAutoNum type="arabicPeriod"/>
                </a:pPr>
                <a:r>
                  <a:rPr lang="en-US" sz="1800" kern="100" dirty="0">
                    <a:effectLst/>
                    <a:ea typeface="Calibri" panose="020F0502020204030204" pitchFamily="34" charset="0"/>
                    <a:cs typeface="Times New Roman" panose="02020603050405020304" pitchFamily="18" charset="0"/>
                  </a:rPr>
                  <a:t>Distance based: HHG </a:t>
                </a:r>
                <a:r>
                  <a:rPr lang="en-US" sz="1800" i="1" kern="100" dirty="0">
                    <a:effectLst/>
                    <a:ea typeface="Calibri" panose="020F0502020204030204" pitchFamily="34" charset="0"/>
                    <a:cs typeface="Times New Roman" panose="02020603050405020304" pitchFamily="18" charset="0"/>
                  </a:rPr>
                  <a:t>(Heller et al. (2013))</a:t>
                </a:r>
              </a:p>
              <a:p>
                <a:pPr marL="457200" indent="-457200">
                  <a:spcBef>
                    <a:spcPts val="0"/>
                  </a:spcBef>
                  <a:spcAft>
                    <a:spcPts val="1000"/>
                  </a:spcAft>
                  <a:buFont typeface="+mj-lt"/>
                  <a:buAutoNum type="arabicPeriod"/>
                </a:pPr>
                <a:r>
                  <a:rPr lang="en-US" sz="1800" i="0" u="none" strike="noStrike" dirty="0">
                    <a:solidFill>
                      <a:srgbClr val="262626"/>
                    </a:solidFill>
                    <a:effectLst/>
                  </a:rPr>
                  <a:t>These measures are bad at detecting complex, non-linear relationships.</a:t>
                </a:r>
                <a:endParaRPr lang="en-US" sz="1800" dirty="0"/>
              </a:p>
            </p:txBody>
          </p:sp>
        </mc:Choice>
        <mc:Fallback xmlns="">
          <p:sp>
            <p:nvSpPr>
              <p:cNvPr id="3" name="Subtitle 2">
                <a:extLst>
                  <a:ext uri="{FF2B5EF4-FFF2-40B4-BE49-F238E27FC236}">
                    <a16:creationId xmlns:a16="http://schemas.microsoft.com/office/drawing/2014/main" id="{4DC0BC47-6599-944B-A3C8-04B28C584567}"/>
                  </a:ext>
                </a:extLst>
              </p:cNvPr>
              <p:cNvSpPr>
                <a:spLocks noGrp="1" noRot="1" noChangeAspect="1" noMove="1" noResize="1" noEditPoints="1" noAdjustHandles="1" noChangeArrowheads="1" noChangeShapeType="1" noTextEdit="1"/>
              </p:cNvSpPr>
              <p:nvPr>
                <p:ph type="subTitle" idx="1"/>
              </p:nvPr>
            </p:nvSpPr>
            <p:spPr>
              <a:blipFill>
                <a:blip r:embed="rId2"/>
                <a:stretch>
                  <a:fillRect l="-64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4D9E74B-9DA1-43F1-F29B-846A6E8BA7B8}"/>
              </a:ext>
            </a:extLst>
          </p:cNvPr>
          <p:cNvSpPr txBox="1"/>
          <p:nvPr/>
        </p:nvSpPr>
        <p:spPr>
          <a:xfrm>
            <a:off x="0" y="4451348"/>
            <a:ext cx="9144000" cy="215444"/>
          </a:xfrm>
          <a:prstGeom prst="rect">
            <a:avLst/>
          </a:prstGeom>
          <a:noFill/>
        </p:spPr>
        <p:txBody>
          <a:bodyPr wrap="square">
            <a:spAutoFit/>
          </a:bodyPr>
          <a:lstStyle/>
          <a:p>
            <a:r>
              <a:rPr lang="en-US" sz="800" b="0" i="1" dirty="0">
                <a:solidFill>
                  <a:srgbClr val="222222"/>
                </a:solidFill>
                <a:effectLst/>
                <a:latin typeface="Arial" panose="020B0604020202020204" pitchFamily="34" charset="0"/>
              </a:rPr>
              <a:t>Heller, Ruth, Yair Heller, and Malka </a:t>
            </a:r>
            <a:r>
              <a:rPr lang="en-US" sz="800" b="0" i="1" dirty="0" err="1">
                <a:solidFill>
                  <a:srgbClr val="222222"/>
                </a:solidFill>
                <a:effectLst/>
                <a:latin typeface="Arial" panose="020B0604020202020204" pitchFamily="34" charset="0"/>
              </a:rPr>
              <a:t>Gorfine</a:t>
            </a:r>
            <a:r>
              <a:rPr lang="en-US" sz="800" b="0" i="1" dirty="0">
                <a:solidFill>
                  <a:srgbClr val="222222"/>
                </a:solidFill>
                <a:effectLst/>
                <a:latin typeface="Arial" panose="020B0604020202020204" pitchFamily="34" charset="0"/>
              </a:rPr>
              <a:t>. "A consistent multivariate test of association based on ranks of distances." </a:t>
            </a:r>
            <a:r>
              <a:rPr lang="en-US" sz="800" b="0" i="1" dirty="0" err="1">
                <a:solidFill>
                  <a:srgbClr val="222222"/>
                </a:solidFill>
                <a:effectLst/>
                <a:latin typeface="Arial" panose="020B0604020202020204" pitchFamily="34" charset="0"/>
              </a:rPr>
              <a:t>Biometrika</a:t>
            </a:r>
            <a:r>
              <a:rPr lang="en-US" sz="800" b="0" i="1" dirty="0">
                <a:solidFill>
                  <a:srgbClr val="222222"/>
                </a:solidFill>
                <a:effectLst/>
                <a:latin typeface="Arial" panose="020B0604020202020204" pitchFamily="34" charset="0"/>
              </a:rPr>
              <a:t> 100.2 (2013): 503-510.</a:t>
            </a:r>
            <a:endParaRPr lang="en-US" sz="800" i="1" dirty="0"/>
          </a:p>
        </p:txBody>
      </p:sp>
    </p:spTree>
    <p:extLst>
      <p:ext uri="{BB962C8B-B14F-4D97-AF65-F5344CB8AC3E}">
        <p14:creationId xmlns:p14="http://schemas.microsoft.com/office/powerpoint/2010/main" val="1124102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solidFill>
                  <a:srgbClr val="262626"/>
                </a:solidFill>
              </a:rPr>
              <a:t>Complex dependence</a:t>
            </a:r>
            <a:endParaRPr lang="en-US" sz="4000" dirty="0"/>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Contsaent</a:t>
            </a:r>
            <a:endParaRPr lang="en-US" dirty="0"/>
          </a:p>
        </p:txBody>
      </p:sp>
      <p:pic>
        <p:nvPicPr>
          <p:cNvPr id="3074" name="Picture 2">
            <a:extLst>
              <a:ext uri="{FF2B5EF4-FFF2-40B4-BE49-F238E27FC236}">
                <a16:creationId xmlns:a16="http://schemas.microsoft.com/office/drawing/2014/main" id="{A16D00E9-1114-029F-0392-F2114EAC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66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38FB0-C922-572B-AC34-07FACE04772A}"/>
              </a:ext>
            </a:extLst>
          </p:cNvPr>
          <p:cNvSpPr txBox="1"/>
          <p:nvPr/>
        </p:nvSpPr>
        <p:spPr>
          <a:xfrm>
            <a:off x="0" y="2057400"/>
            <a:ext cx="9144000" cy="1569660"/>
          </a:xfrm>
          <a:prstGeom prst="rect">
            <a:avLst/>
          </a:prstGeom>
          <a:solidFill>
            <a:schemeClr val="bg1"/>
          </a:solidFill>
        </p:spPr>
        <p:txBody>
          <a:bodyPr wrap="square" rtlCol="0">
            <a:spAutoFit/>
          </a:bodyPr>
          <a:lstStyle/>
          <a:p>
            <a:pPr algn="ctr" rtl="0">
              <a:spcBef>
                <a:spcPts val="0"/>
              </a:spcBef>
              <a:spcAft>
                <a:spcPts val="0"/>
              </a:spcAft>
            </a:pPr>
            <a:r>
              <a:rPr lang="en-US" sz="1600" b="0" i="0" u="none" strike="noStrike" dirty="0">
                <a:solidFill>
                  <a:srgbClr val="000000"/>
                </a:solidFill>
                <a:effectLst/>
              </a:rPr>
              <a:t>Here are some typical examples of scatterplots for bivariate data ⬆️</a:t>
            </a:r>
            <a:endParaRPr lang="en-US" sz="1600" b="0" dirty="0">
              <a:effectLst/>
            </a:endParaRPr>
          </a:p>
          <a:p>
            <a:pPr algn="ctr" rtl="0">
              <a:spcBef>
                <a:spcPts val="0"/>
              </a:spcBef>
              <a:spcAft>
                <a:spcPts val="0"/>
              </a:spcAft>
            </a:pPr>
            <a:br>
              <a:rPr lang="en-US" sz="1600" b="0" dirty="0">
                <a:effectLst/>
              </a:rPr>
            </a:br>
            <a:endParaRPr lang="en-US" sz="1600" dirty="0"/>
          </a:p>
          <a:p>
            <a:pPr algn="ctr" rtl="0">
              <a:spcBef>
                <a:spcPts val="0"/>
              </a:spcBef>
              <a:spcAft>
                <a:spcPts val="0"/>
              </a:spcAft>
            </a:pPr>
            <a:br>
              <a:rPr lang="en-US" sz="1600" b="0" dirty="0">
                <a:effectLst/>
              </a:rPr>
            </a:br>
            <a:br>
              <a:rPr lang="en-US" sz="1600" b="0" dirty="0">
                <a:effectLst/>
              </a:rPr>
            </a:br>
            <a:r>
              <a:rPr lang="en-US" sz="1600" b="0" i="0" u="none" strike="noStrike" dirty="0">
                <a:solidFill>
                  <a:srgbClr val="000000"/>
                </a:solidFill>
                <a:effectLst/>
              </a:rPr>
              <a:t>But more complex patterns CAN exist!! ⬇️</a:t>
            </a:r>
            <a:endParaRPr lang="en-US" sz="1600" dirty="0"/>
          </a:p>
        </p:txBody>
      </p:sp>
      <p:sp>
        <p:nvSpPr>
          <p:cNvPr id="5" name="TextBox 4">
            <a:extLst>
              <a:ext uri="{FF2B5EF4-FFF2-40B4-BE49-F238E27FC236}">
                <a16:creationId xmlns:a16="http://schemas.microsoft.com/office/drawing/2014/main" id="{C959CE6E-5893-3533-0EFF-C6C991AB82B9}"/>
              </a:ext>
            </a:extLst>
          </p:cNvPr>
          <p:cNvSpPr txBox="1"/>
          <p:nvPr/>
        </p:nvSpPr>
        <p:spPr>
          <a:xfrm>
            <a:off x="0" y="1005185"/>
            <a:ext cx="9144000" cy="307777"/>
          </a:xfrm>
          <a:prstGeom prst="rect">
            <a:avLst/>
          </a:prstGeom>
          <a:solidFill>
            <a:schemeClr val="bg1"/>
          </a:solidFill>
        </p:spPr>
        <p:txBody>
          <a:bodyPr wrap="square" rtlCol="0">
            <a:spAutoFit/>
          </a:bodyPr>
          <a:lstStyle/>
          <a:p>
            <a:pPr algn="ctr" rtl="0">
              <a:spcBef>
                <a:spcPts val="0"/>
              </a:spcBef>
              <a:spcAft>
                <a:spcPts val="0"/>
              </a:spcAft>
            </a:pPr>
            <a:endParaRPr lang="en-US" sz="1400" dirty="0"/>
          </a:p>
        </p:txBody>
      </p:sp>
    </p:spTree>
    <p:extLst>
      <p:ext uri="{BB962C8B-B14F-4D97-AF65-F5344CB8AC3E}">
        <p14:creationId xmlns:p14="http://schemas.microsoft.com/office/powerpoint/2010/main" val="1695428163"/>
      </p:ext>
    </p:extLst>
  </p:cSld>
  <p:clrMapOvr>
    <a:masterClrMapping/>
  </p:clrMapOvr>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1618</TotalTime>
  <Words>3205</Words>
  <Application>Microsoft Macintosh PowerPoint</Application>
  <PresentationFormat>On-screen Show (16:9)</PresentationFormat>
  <Paragraphs>413</Paragraphs>
  <Slides>44</Slides>
  <Notes>6</Notes>
  <HiddenSlides>2</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44</vt:i4>
      </vt:variant>
    </vt:vector>
  </HeadingPairs>
  <TitlesOfParts>
    <vt:vector size="59" baseType="lpstr">
      <vt:lpstr>Arial</vt:lpstr>
      <vt:lpstr>Calibri</vt:lpstr>
      <vt:lpstr>Cambria Math</vt:lpstr>
      <vt:lpstr>Courier New</vt:lpstr>
      <vt:lpstr>Nokia Pure Headline</vt:lpstr>
      <vt:lpstr>Title Slide 1</vt:lpstr>
      <vt:lpstr>Title Slide 2</vt:lpstr>
      <vt:lpstr>Title Slide 3</vt:lpstr>
      <vt:lpstr>Title Slide 4</vt:lpstr>
      <vt:lpstr>Title Slide 5</vt:lpstr>
      <vt:lpstr>Title Slide 6</vt:lpstr>
      <vt:lpstr>Content Slide 1</vt:lpstr>
      <vt:lpstr>Content Slide 2</vt:lpstr>
      <vt:lpstr>Content Slide 3</vt:lpstr>
      <vt:lpstr>Content Slide 4</vt:lpstr>
      <vt:lpstr>Statistical methods in information theory gene network reconstruction | epigenetic causal discovery</vt:lpstr>
      <vt:lpstr>About me</vt:lpstr>
      <vt:lpstr>Overview: two statistical questions</vt:lpstr>
      <vt:lpstr>Overview: two statistical questions</vt:lpstr>
      <vt:lpstr>Bridging statistics and information theory</vt:lpstr>
      <vt:lpstr>Why information theory?</vt:lpstr>
      <vt:lpstr>Quantifying complex association using mutual information &lt;gene network reconstruction&gt;</vt:lpstr>
      <vt:lpstr>Association studies</vt:lpstr>
      <vt:lpstr>Complex dependence</vt:lpstr>
      <vt:lpstr>Complex dependence</vt:lpstr>
      <vt:lpstr>Complex dependence</vt:lpstr>
      <vt:lpstr>Association in information theory</vt:lpstr>
      <vt:lpstr>Properties of MI(X, Y)</vt:lpstr>
      <vt:lpstr>Challenge: estimation and inference </vt:lpstr>
      <vt:lpstr>New work: fastMI </vt:lpstr>
      <vt:lpstr>fastMI beats current standard!</vt:lpstr>
      <vt:lpstr>Application I</vt:lpstr>
      <vt:lpstr>Scientific background</vt:lpstr>
      <vt:lpstr>Inferring GRNs using MI and PCA</vt:lpstr>
      <vt:lpstr>PC algorithm: GRN reconstruction</vt:lpstr>
      <vt:lpstr>GRN in DREAM3 dataset</vt:lpstr>
      <vt:lpstr>Summary</vt:lpstr>
      <vt:lpstr> Inferring Asymmetric Relations via Cross-fitting Data Analytics &lt;epigenetic causal discovery&gt;</vt:lpstr>
      <vt:lpstr>Studying asymmetry</vt:lpstr>
      <vt:lpstr>Asymmetry in DNAm and BP.</vt:lpstr>
      <vt:lpstr>Does DNAm → BP or BP → DNAm</vt:lpstr>
      <vt:lpstr>Is there asymmetry in (X, Y)?</vt:lpstr>
      <vt:lpstr>Entropy decomposition equation</vt:lpstr>
      <vt:lpstr>Entropy decomposition equation</vt:lpstr>
      <vt:lpstr>Entropy decomposition equation</vt:lpstr>
      <vt:lpstr>Entropy decomposition equation</vt:lpstr>
      <vt:lpstr>Entropy decomposition equation</vt:lpstr>
      <vt:lpstr>Entropy decomposition equation</vt:lpstr>
      <vt:lpstr>Weak asymmetry coefficient C_(X≻Y)</vt:lpstr>
      <vt:lpstr>Adjusting for confounders Z </vt:lpstr>
      <vt:lpstr>Density estimation</vt:lpstr>
      <vt:lpstr>Data-splitting and cross-fitting</vt:lpstr>
      <vt:lpstr>Cross-fitting inference</vt:lpstr>
      <vt:lpstr>Application II</vt:lpstr>
      <vt:lpstr>Asymmetry in epigenetics</vt:lpstr>
      <vt:lpstr>Weak asymmetry: DBP≻_w DNAm</vt:lpstr>
      <vt:lpstr>References</vt:lpstr>
      <vt:lpstr>Application II</vt:lpstr>
      <vt:lpstr>Thank you for your time!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Purkayastha, Soumik</cp:lastModifiedBy>
  <cp:revision>120</cp:revision>
  <dcterms:created xsi:type="dcterms:W3CDTF">2017-05-23T17:12:40Z</dcterms:created>
  <dcterms:modified xsi:type="dcterms:W3CDTF">2023-12-15T09:25:17Z</dcterms:modified>
</cp:coreProperties>
</file>